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1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52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53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54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55.xml" ContentType="application/vnd.openxmlformats-officedocument.presentationml.tag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156.xml" ContentType="application/vnd.openxmlformats-officedocument.presentationml.tag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ags/tag157.xml" ContentType="application/vnd.openxmlformats-officedocument.presentationml.tag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158.xml" ContentType="application/vnd.openxmlformats-officedocument.presentationml.tag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99" r:id="rId5"/>
    <p:sldId id="585" r:id="rId6"/>
    <p:sldId id="2161" r:id="rId7"/>
    <p:sldId id="2366" r:id="rId8"/>
    <p:sldId id="2260" r:id="rId9"/>
    <p:sldId id="2369" r:id="rId10"/>
    <p:sldId id="2261" r:id="rId11"/>
    <p:sldId id="2364" r:id="rId12"/>
    <p:sldId id="2381" r:id="rId13"/>
    <p:sldId id="2378" r:id="rId14"/>
    <p:sldId id="2368" r:id="rId15"/>
    <p:sldId id="2372" r:id="rId16"/>
    <p:sldId id="2242" r:id="rId17"/>
    <p:sldId id="2373" r:id="rId18"/>
    <p:sldId id="2385" r:id="rId19"/>
    <p:sldId id="2239" r:id="rId20"/>
    <p:sldId id="2360" r:id="rId21"/>
    <p:sldId id="2270" r:id="rId22"/>
    <p:sldId id="2367" r:id="rId23"/>
    <p:sldId id="2278" r:id="rId24"/>
    <p:sldId id="2274" r:id="rId25"/>
    <p:sldId id="2238" r:id="rId26"/>
    <p:sldId id="2277" r:id="rId27"/>
    <p:sldId id="2375" r:id="rId28"/>
    <p:sldId id="2276" r:id="rId29"/>
    <p:sldId id="2382" r:id="rId30"/>
    <p:sldId id="2374" r:id="rId31"/>
    <p:sldId id="2387" r:id="rId32"/>
    <p:sldId id="2386" r:id="rId33"/>
    <p:sldId id="2204" r:id="rId34"/>
  </p:sldIdLst>
  <p:sldSz cx="12192000" cy="6858000"/>
  <p:notesSz cx="6858000" cy="9144000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NeueLT Std Lt Cn" panose="020B040602020203020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Andrea Mamprin" initials="AM" lastIdx="2" clrIdx="1">
    <p:extLst>
      <p:ext uri="{19B8F6BF-5375-455C-9EA6-DF929625EA0E}">
        <p15:presenceInfo xmlns:p15="http://schemas.microsoft.com/office/powerpoint/2012/main" userId="Andrea Mamp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9A6"/>
    <a:srgbClr val="DDF0C8"/>
    <a:srgbClr val="FF0505"/>
    <a:srgbClr val="002554"/>
    <a:srgbClr val="B0B0B0"/>
    <a:srgbClr val="7F7F7F"/>
    <a:srgbClr val="7B90E2"/>
    <a:srgbClr val="1D2955"/>
    <a:srgbClr val="2F469C"/>
    <a:srgbClr val="00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8" autoAdjust="0"/>
    <p:restoredTop sz="78391" autoAdjust="0"/>
  </p:normalViewPr>
  <p:slideViewPr>
    <p:cSldViewPr showGuides="1">
      <p:cViewPr varScale="1">
        <p:scale>
          <a:sx n="42" d="100"/>
          <a:sy n="42" d="100"/>
        </p:scale>
        <p:origin x="23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6"/>
    </p:cViewPr>
  </p:sorterViewPr>
  <p:notesViewPr>
    <p:cSldViewPr showGuides="1">
      <p:cViewPr>
        <p:scale>
          <a:sx n="75" d="100"/>
          <a:sy n="75" d="100"/>
        </p:scale>
        <p:origin x="3156" y="22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8988997762144"/>
          <c:y val="7.1311414931843869E-2"/>
          <c:w val="0.49816197413297564"/>
          <c:h val="0.753665623242879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Prioritario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078245274334598E-2"/>
                  <c:y val="-8.0777708329267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B-4867-9F60-6BCFC67D64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Cinema</c:v>
                </c:pt>
                <c:pt idx="1">
                  <c:v>Museo / mostra</c:v>
                </c:pt>
                <c:pt idx="2">
                  <c:v>Concerto / musica dal vivo</c:v>
                </c:pt>
                <c:pt idx="3">
                  <c:v>Teatro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9.4E-2</c:v>
                </c:pt>
                <c:pt idx="1">
                  <c:v>8.199999999999999E-2</c:v>
                </c:pt>
                <c:pt idx="2">
                  <c:v>7.8E-2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B-4867-9F60-6BCFC67D641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Importante, lo farò presto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Cinema</c:v>
                </c:pt>
                <c:pt idx="1">
                  <c:v>Museo / mostra</c:v>
                </c:pt>
                <c:pt idx="2">
                  <c:v>Concerto / musica dal vivo</c:v>
                </c:pt>
                <c:pt idx="3">
                  <c:v>Teatro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0.29799999999999999</c:v>
                </c:pt>
                <c:pt idx="1">
                  <c:v>0.28100000000000003</c:v>
                </c:pt>
                <c:pt idx="2">
                  <c:v>0.19800000000000001</c:v>
                </c:pt>
                <c:pt idx="3">
                  <c:v>0.23199999999999998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7B-4867-9F60-6BCFC67D641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Da fare nei mesi estivi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Cinema</c:v>
                </c:pt>
                <c:pt idx="1">
                  <c:v>Museo / mostra</c:v>
                </c:pt>
                <c:pt idx="2">
                  <c:v>Concerto / musica dal vivo</c:v>
                </c:pt>
                <c:pt idx="3">
                  <c:v>Teatro</c:v>
                </c:pt>
              </c:strCache>
            </c:strRef>
          </c:cat>
          <c:val>
            <c:numRef>
              <c:f>Foglio1!$D$2:$D$5</c:f>
              <c:numCache>
                <c:formatCode>0%</c:formatCode>
                <c:ptCount val="4"/>
                <c:pt idx="0">
                  <c:v>0.153</c:v>
                </c:pt>
                <c:pt idx="1">
                  <c:v>0.221</c:v>
                </c:pt>
                <c:pt idx="2">
                  <c:v>0.23399999999999999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B-4867-9F60-6BCFC67D641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Posso rinunciare ancora per un po'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Cinema</c:v>
                </c:pt>
                <c:pt idx="1">
                  <c:v>Museo / mostra</c:v>
                </c:pt>
                <c:pt idx="2">
                  <c:v>Concerto / musica dal vivo</c:v>
                </c:pt>
                <c:pt idx="3">
                  <c:v>Teatro</c:v>
                </c:pt>
              </c:strCache>
            </c:strRef>
          </c:cat>
          <c:val>
            <c:numRef>
              <c:f>Foglio1!$E$2:$E$5</c:f>
              <c:numCache>
                <c:formatCode>0%</c:formatCode>
                <c:ptCount val="4"/>
                <c:pt idx="0">
                  <c:v>0.45600000000000002</c:v>
                </c:pt>
                <c:pt idx="1">
                  <c:v>0.41600000000000004</c:v>
                </c:pt>
                <c:pt idx="2">
                  <c:v>0.49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7B-4867-9F60-6BCFC67D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44960720"/>
        <c:axId val="644961376"/>
      </c:barChart>
      <c:catAx>
        <c:axId val="64496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961376"/>
        <c:crosses val="autoZero"/>
        <c:auto val="1"/>
        <c:lblAlgn val="ctr"/>
        <c:lblOffset val="100"/>
        <c:noMultiLvlLbl val="0"/>
      </c:catAx>
      <c:valAx>
        <c:axId val="64496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496072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2256316732444537"/>
          <c:y val="0.82371890824683591"/>
          <c:w val="0.57494103533538721"/>
          <c:h val="0.15473980414389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4BD-4B74-B62E-C3F463877B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1-490B-98E9-F39B0BF1456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0.0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1-490B-98E9-F39B0BF1456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0.0</c:formatCode>
                <c:ptCount val="1"/>
                <c:pt idx="0">
                  <c:v>1.3766666666666667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D-4B74-B62E-C3F463877B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1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86-4D82-BC60-A5EB9B1D9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6-4D82-BC60-A5EB9B1D93F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86-4D82-BC60-A5EB9B1D93F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86-4D82-BC60-A5EB9B1D93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1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21801658483149E-2"/>
          <c:y val="2.8688519793170796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</c:formatCode>
                <c:ptCount val="1"/>
                <c:pt idx="0">
                  <c:v>34.427999999999997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0-44D3-B5F7-3532D2B6521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</c:formatCode>
                <c:ptCount val="1"/>
                <c:pt idx="0">
                  <c:v>107.79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0-44D3-B5F7-3532D2B6521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</c:formatCode>
                <c:ptCount val="1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D-46DC-8DC4-EA39AC86A0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20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</c:formatCode>
                <c:ptCount val="1"/>
                <c:pt idx="0">
                  <c:v>18.437000000000001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D-4A42-BC20-796FD215D20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</c:formatCode>
                <c:ptCount val="1"/>
                <c:pt idx="0">
                  <c:v>71.084999999999994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D-4A42-BC20-796FD215D20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</c:formatCode>
                <c:ptCount val="1"/>
                <c:pt idx="0">
                  <c:v>15.465999999999999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F-4435-8675-44AF3FA13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20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</c:formatCode>
                <c:ptCount val="1"/>
                <c:pt idx="0">
                  <c:v>10.928000000000001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A-4F14-9407-2BE10DA5063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</c:formatCode>
                <c:ptCount val="1"/>
                <c:pt idx="0">
                  <c:v>63.819000000000003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A-4F14-9407-2BE10DA5063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</c:formatCode>
                <c:ptCount val="1"/>
                <c:pt idx="0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7-4993-A527-EFFF8E1A4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20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</c:formatCode>
                <c:ptCount val="1"/>
                <c:pt idx="0">
                  <c:v>5.1529999999999996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E-4EB9-8515-81291383D8E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E-4EB9-8515-81291383D8E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</c:formatCode>
                <c:ptCount val="1"/>
                <c:pt idx="0">
                  <c:v>8.0259999999999998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E-4EB9-8515-81291383D8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20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D682-4E56-94F1-4076621BE76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D682-4E56-94F1-4076621BE76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D682-4E56-94F1-4076621BE7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82-4E56-94F1-4076621BE76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82-4E56-94F1-4076621BE7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82-4E56-94F1-4076621BE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DVD contraffatti / copiati</c:v>
                </c:pt>
                <c:pt idx="1">
                  <c:v>Download/P2P</c:v>
                </c:pt>
                <c:pt idx="2">
                  <c:v>Streaming</c:v>
                </c:pt>
                <c:pt idx="3">
                  <c:v>IPTV 
illecite</c:v>
                </c:pt>
                <c:pt idx="4">
                  <c:v>TOT. DIGITALE</c:v>
                </c:pt>
                <c:pt idx="5">
                  <c:v>Prestito</c:v>
                </c:pt>
                <c:pt idx="6">
                  <c:v>Visione</c:v>
                </c:pt>
                <c:pt idx="7">
                  <c:v>TOT.INDIRETTA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0.09</c:v>
                </c:pt>
                <c:pt idx="1">
                  <c:v>0.19</c:v>
                </c:pt>
                <c:pt idx="2">
                  <c:v>0.25</c:v>
                </c:pt>
                <c:pt idx="3">
                  <c:v>0.1</c:v>
                </c:pt>
                <c:pt idx="4">
                  <c:v>0.32</c:v>
                </c:pt>
                <c:pt idx="5">
                  <c:v>0.11</c:v>
                </c:pt>
                <c:pt idx="6">
                  <c:v>0.12</c:v>
                </c:pt>
                <c:pt idx="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2-4E56-94F1-4076621BE76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D682-4E56-94F1-4076621BE76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682-4E56-94F1-4076621BE76C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682-4E56-94F1-4076621BE7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82-4E56-94F1-4076621BE76C}"/>
                </c:ext>
              </c:extLst>
            </c:dLbl>
            <c:dLbl>
              <c:idx val="3"/>
              <c:layout>
                <c:manualLayout>
                  <c:x val="-3.34726474878646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40-42C6-B044-C60483B15EB6}"/>
                </c:ext>
              </c:extLst>
            </c:dLbl>
            <c:dLbl>
              <c:idx val="4"/>
              <c:layout>
                <c:manualLayout>
                  <c:x val="5.578774581310771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82-4E56-94F1-4076621BE76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82-4E56-94F1-4076621BE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DVD contraffatti / copiati</c:v>
                </c:pt>
                <c:pt idx="1">
                  <c:v>Download/P2P</c:v>
                </c:pt>
                <c:pt idx="2">
                  <c:v>Streaming</c:v>
                </c:pt>
                <c:pt idx="3">
                  <c:v>IPTV 
illecite</c:v>
                </c:pt>
                <c:pt idx="4">
                  <c:v>TOT. DIGITALE</c:v>
                </c:pt>
                <c:pt idx="5">
                  <c:v>Prestito</c:v>
                </c:pt>
                <c:pt idx="6">
                  <c:v>Visione</c:v>
                </c:pt>
                <c:pt idx="7">
                  <c:v>TOT.INDIRETTA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0.08</c:v>
                </c:pt>
                <c:pt idx="1">
                  <c:v>0.19</c:v>
                </c:pt>
                <c:pt idx="2">
                  <c:v>0.24</c:v>
                </c:pt>
                <c:pt idx="3">
                  <c:v>0.19</c:v>
                </c:pt>
                <c:pt idx="4">
                  <c:v>0.39</c:v>
                </c:pt>
                <c:pt idx="5">
                  <c:v>0.08</c:v>
                </c:pt>
                <c:pt idx="6">
                  <c:v>0.11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2-4E56-94F1-4076621BE76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220-41E2-864D-F642EC400CA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220-41E2-864D-F642EC400CA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7220-41E2-864D-F642EC400CA7}"/>
              </c:ext>
            </c:extLst>
          </c:dPt>
          <c:dLbls>
            <c:dLbl>
              <c:idx val="3"/>
              <c:layout>
                <c:manualLayout>
                  <c:x val="5.5787745813106896E-3"/>
                  <c:y val="-8.1912213756050092E-3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40-42C6-B044-C60483B15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DVD contraffatti / copiati</c:v>
                </c:pt>
                <c:pt idx="1">
                  <c:v>Download/P2P</c:v>
                </c:pt>
                <c:pt idx="2">
                  <c:v>Streaming</c:v>
                </c:pt>
                <c:pt idx="3">
                  <c:v>IPTV 
illecite</c:v>
                </c:pt>
                <c:pt idx="4">
                  <c:v>TOT. DIGITALE</c:v>
                </c:pt>
                <c:pt idx="5">
                  <c:v>Prestito</c:v>
                </c:pt>
                <c:pt idx="6">
                  <c:v>Visione</c:v>
                </c:pt>
                <c:pt idx="7">
                  <c:v>TOT.INDIRETTA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3.5999999999999997E-2</c:v>
                </c:pt>
                <c:pt idx="1">
                  <c:v>0.114</c:v>
                </c:pt>
                <c:pt idx="2">
                  <c:v>0.183</c:v>
                </c:pt>
                <c:pt idx="3">
                  <c:v>0.20499999999999999</c:v>
                </c:pt>
                <c:pt idx="4">
                  <c:v>0.36</c:v>
                </c:pt>
                <c:pt idx="5">
                  <c:v>4.9000000000000002E-2</c:v>
                </c:pt>
                <c:pt idx="6">
                  <c:v>4.3999999999999997E-2</c:v>
                </c:pt>
                <c:pt idx="7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220-41E2-864D-F642EC400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4-4FE3-AE41-E609F8A5714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4-4FE3-AE41-E609F8A5714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4-4FE3-AE41-E609F8A571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5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B-4AC6-A14C-7908A832D99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B-4AC6-A14C-7908A832D99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B-4AC6-A14C-7908A832D9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A-4A0D-94E3-3ADCF82F112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A-4A0D-94E3-3ADCF82F112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app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BA-4A0D-94E3-3ADCF82F1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2636303774514"/>
          <c:y val="0.19218748817744291"/>
          <c:w val="0.70793584614722826"/>
          <c:h val="0.604651845186279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ora in più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manterrà abbonamento</c:v>
                </c:pt>
              </c:strCache>
            </c:strRef>
          </c:cat>
          <c:val>
            <c:numRef>
              <c:f>Foglio1!$B$2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4-4302-B603-6500D994E7A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 ore in più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manterrà abbonamento</c:v>
                </c:pt>
              </c:strCache>
            </c:strRef>
          </c:cat>
          <c:val>
            <c:numRef>
              <c:f>Foglio1!$C$2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4-4302-B603-6500D994E7A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 ore in più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manterrà abbonamento</c:v>
                </c:pt>
              </c:strCache>
            </c:strRef>
          </c:cat>
          <c:val>
            <c:numRef>
              <c:f>Foglio1!$D$2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4-4302-B603-6500D994E7A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oltre 3 ore in più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7931426010178538E-3"/>
                  <c:y val="6.7003698238326864E-3"/>
                </c:manualLayout>
              </c:layout>
              <c:numFmt formatCode="#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A4-4302-B603-6500D99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manterrà abbonamento</c:v>
                </c:pt>
              </c:strCache>
            </c:strRef>
          </c:cat>
          <c:val>
            <c:numRef>
              <c:f>Foglio1!$E$2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A4-4302-B603-6500D994E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overlap val="100"/>
        <c:axId val="624412360"/>
        <c:axId val="624407112"/>
      </c:barChart>
      <c:catAx>
        <c:axId val="624412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4407112"/>
        <c:crosses val="autoZero"/>
        <c:auto val="1"/>
        <c:lblAlgn val="ctr"/>
        <c:lblOffset val="100"/>
        <c:noMultiLvlLbl val="0"/>
      </c:catAx>
      <c:valAx>
        <c:axId val="624407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441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2647861899555196"/>
          <c:y val="0.18872438104607311"/>
          <c:w val="0.29882946584037978"/>
          <c:h val="0.65410249403363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35-44B8-B168-71ED6E8D4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5-44B8-B168-71ED6E8D466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5-44B8-B168-71ED6E8D466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5-44B8-B168-71ED6E8D4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C4B-413C-8146-1661DC63A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C4B-413C-8146-1661DC63ACF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B-413C-8146-1661DC63ACF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Totale Sport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4B-413C-8146-1661DC63A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APP di messaggistica</c:v>
                </c:pt>
                <c:pt idx="1">
                  <c:v>Negozi / antennisti / Elettricisti</c:v>
                </c:pt>
                <c:pt idx="2">
                  <c:v>Blog / Forum / Community</c:v>
                </c:pt>
                <c:pt idx="3">
                  <c:v>Social Network</c:v>
                </c:pt>
                <c:pt idx="4">
                  <c:v>Motori di ricerca Internet</c:v>
                </c:pt>
                <c:pt idx="5">
                  <c:v>Amici / parenti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0.08</c:v>
                </c:pt>
                <c:pt idx="3">
                  <c:v>0.21</c:v>
                </c:pt>
                <c:pt idx="4">
                  <c:v>0.25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F-4B81-8073-7C9B0FC92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"/>
        <c:axId val="644960720"/>
        <c:axId val="644961376"/>
      </c:barChart>
      <c:catAx>
        <c:axId val="64496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961376"/>
        <c:crosses val="autoZero"/>
        <c:auto val="1"/>
        <c:lblAlgn val="ctr"/>
        <c:lblOffset val="100"/>
        <c:noMultiLvlLbl val="0"/>
      </c:catAx>
      <c:valAx>
        <c:axId val="6449613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64496072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AF94-4675-BCFB-402185FBDBF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AF94-4675-BCFB-402185FBDBF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AF94-4675-BCFB-402185FBDB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AF94-4675-BCFB-402185FBDBF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AF94-4675-BCFB-402185FBDBF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AF94-4675-BCFB-402185FBDBF9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AF94-4675-BCFB-402185FBDB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94-4675-BCFB-402185FBDBF9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94-4675-BCFB-402185FBD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4-4675-BCFB-402185FBD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AF94-4675-BCFB-402185FBDBF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AF94-4675-BCFB-402185FBDBF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AF94-4675-BCFB-402185FBDB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AF94-4675-BCFB-402185FBDBF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AF94-4675-BCFB-402185FBDBF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AF94-4675-BCFB-402185FBDBF9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AF94-4675-BCFB-402185FBDB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94-4675-BCFB-402185FBDBF9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94-4675-BCFB-402185FBD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4-4675-BCFB-402185FBD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5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3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2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766014219857"/>
          <c:y val="0.18359265918098644"/>
          <c:w val="0.47438869179435489"/>
          <c:h val="0.719445008059372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 gravi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0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Foglio1!$B$2:$B$4</c:f>
              <c:numCache>
                <c:formatCode>0%</c:formatCode>
                <c:ptCount val="3"/>
                <c:pt idx="0">
                  <c:v>0.32</c:v>
                </c:pt>
                <c:pt idx="1">
                  <c:v>0.22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5-434D-8CCF-8A0A2D53FC0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 po' gravi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0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Foglio1!$C$2:$C$4</c:f>
              <c:numCache>
                <c:formatCode>0%</c:formatCode>
                <c:ptCount val="3"/>
                <c:pt idx="0">
                  <c:v>0.18</c:v>
                </c:pt>
                <c:pt idx="1">
                  <c:v>0.18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5-434D-8CCF-8A0A2D53FC0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gravi (1-5)</c:v>
                </c:pt>
              </c:strCache>
            </c:strRef>
          </c:tx>
          <c:spPr>
            <a:solidFill>
              <a:srgbClr val="FF05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0</c:formatCode>
                <c:ptCount val="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</c:numCache>
            </c:numRef>
          </c:cat>
          <c:val>
            <c:numRef>
              <c:f>Foglio1!$D$2:$D$4</c:f>
              <c:numCache>
                <c:formatCode>0%</c:formatCode>
                <c:ptCount val="3"/>
                <c:pt idx="0">
                  <c:v>0.5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35-434D-8CCF-8A0A2D53F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44960720"/>
        <c:axId val="644961376"/>
      </c:barChart>
      <c:catAx>
        <c:axId val="64496072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644961376"/>
        <c:crosses val="autoZero"/>
        <c:auto val="1"/>
        <c:lblAlgn val="ctr"/>
        <c:lblOffset val="100"/>
        <c:noMultiLvlLbl val="0"/>
      </c:catAx>
      <c:valAx>
        <c:axId val="64496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496072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AF94-4675-BCFB-402185FBDBF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AF94-4675-BCFB-402185FBDBF9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AF94-4675-BCFB-402185FBDB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AF94-4675-BCFB-402185FBDBF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AF94-4675-BCFB-402185FBDBF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AF94-4675-BCFB-402185FBDBF9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AF94-4675-BCFB-402185FBDBF9}"/>
              </c:ext>
            </c:extLst>
          </c:dPt>
          <c:dLbls>
            <c:dLbl>
              <c:idx val="0"/>
              <c:layout>
                <c:manualLayout>
                  <c:x val="-2.4746962310377308E-3"/>
                  <c:y val="3.542134903276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94-4675-BCFB-402185FBDBF9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94-4675-BCFB-402185FBD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Più tempo</c:v>
                </c:pt>
                <c:pt idx="1">
                  <c:v>Meno tempo</c:v>
                </c:pt>
                <c:pt idx="2">
                  <c:v>Circa lo stesso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0.38</c:v>
                </c:pt>
                <c:pt idx="1">
                  <c:v>7.0000000000000007E-2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4-4675-BCFB-402185FBD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3371454997346"/>
          <c:y val="0.18359265918098644"/>
          <c:w val="0.47064941351235806"/>
          <c:h val="0.719445008059372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 gravi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Bimestre medio post-quarantena</c:v>
                </c:pt>
                <c:pt idx="1">
                  <c:v>Quarantena 2020</c:v>
                </c:pt>
                <c:pt idx="2">
                  <c:v>Bimestre medio 2019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0.41899999999999998</c:v>
                </c:pt>
                <c:pt idx="1">
                  <c:v>0.377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5-457D-BE4A-AFF1E95083C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 po' gravi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Bimestre medio post-quarantena</c:v>
                </c:pt>
                <c:pt idx="1">
                  <c:v>Quarantena 2020</c:v>
                </c:pt>
                <c:pt idx="2">
                  <c:v>Bimestre medio 2019</c:v>
                </c:pt>
              </c:strCache>
            </c:strRef>
          </c:cat>
          <c:val>
            <c:numRef>
              <c:f>Foglio1!$C$2:$C$4</c:f>
              <c:numCache>
                <c:formatCode>0%</c:formatCode>
                <c:ptCount val="3"/>
                <c:pt idx="0">
                  <c:v>0.19899999999999998</c:v>
                </c:pt>
                <c:pt idx="1">
                  <c:v>0.17800000000000002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5-457D-BE4A-AFF1E95083C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gravi (1-5)</c:v>
                </c:pt>
              </c:strCache>
            </c:strRef>
          </c:tx>
          <c:spPr>
            <a:solidFill>
              <a:srgbClr val="FF050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Bimestre medio post-quarantena</c:v>
                </c:pt>
                <c:pt idx="1">
                  <c:v>Quarantena 2020</c:v>
                </c:pt>
                <c:pt idx="2">
                  <c:v>Bimestre medio 2019</c:v>
                </c:pt>
              </c:strCache>
            </c:strRef>
          </c:cat>
          <c:val>
            <c:numRef>
              <c:f>Foglio1!$D$2:$D$4</c:f>
              <c:numCache>
                <c:formatCode>0%</c:formatCode>
                <c:ptCount val="3"/>
                <c:pt idx="0">
                  <c:v>0.38200000000000001</c:v>
                </c:pt>
                <c:pt idx="1">
                  <c:v>0.44600000000000001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F5-457D-BE4A-AFF1E9508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644960720"/>
        <c:axId val="644961376"/>
      </c:barChart>
      <c:catAx>
        <c:axId val="64496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961376"/>
        <c:crosses val="autoZero"/>
        <c:auto val="1"/>
        <c:lblAlgn val="ctr"/>
        <c:lblOffset val="100"/>
        <c:noMultiLvlLbl val="0"/>
      </c:catAx>
      <c:valAx>
        <c:axId val="64496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496072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8.8897000862338052E-2"/>
          <c:y val="0.83446371223449012"/>
          <c:w val="0.52993688531962058"/>
          <c:h val="0.1628177869973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explosion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AF94-4675-BCFB-402185FBDBF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AF94-4675-BCFB-402185FBDBF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AF94-4675-BCFB-402185FBDB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AF94-4675-BCFB-402185FBDBF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AF94-4675-BCFB-402185FBDBF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AF94-4675-BCFB-402185FBDBF9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AF94-4675-BCFB-402185FBDB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94-4675-BCFB-402185FBDBF9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94-4675-BCFB-402185FBD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94-4675-BCFB-402185FBD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Possesso abbonamenti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96D5-4454-8B00-F1B0BB43559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96D5-4454-8B00-F1B0BB43559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96D5-4454-8B00-F1B0BB43559A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7-96D5-4454-8B00-F1B0BB43559A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96D5-4454-8B00-F1B0BB43559A}"/>
              </c:ext>
            </c:extLst>
          </c:dPt>
          <c:dPt>
            <c:idx val="5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96D5-4454-8B00-F1B0BB43559A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96D5-4454-8B00-F1B0BB43559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D5-4454-8B00-F1B0BB43559A}"/>
                </c:ext>
              </c:extLst>
            </c:dLbl>
            <c:dLbl>
              <c:idx val="6"/>
              <c:layout>
                <c:manualLayout>
                  <c:x val="8.762340151974855E-3"/>
                  <c:y val="-1.314352836466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D5-4454-8B00-F1B0BB435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01.</c:v>
                </c:pt>
                <c:pt idx="1">
                  <c:v>02.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D5-4454-8B00-F1B0BB4355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6"/>
        <c:holeSize val="3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558800">
        <a:schemeClr val="accent1">
          <a:satMod val="175000"/>
          <a:alpha val="32000"/>
        </a:schemeClr>
      </a:glo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422479993805399"/>
          <c:y val="2.9847111004760153E-2"/>
          <c:w val="0.39107775903687469"/>
          <c:h val="0.94030577799047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61-4913-B2B1-E06BDF43C37A}"/>
              </c:ext>
            </c:extLst>
          </c:dPt>
          <c:dLbls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61-4913-B2B1-E06BDF43C37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È apparso il messaggio "il sito non era più attivo" delle Forze dell'Ordine/Autorità Giudiziaria</c:v>
                </c:pt>
                <c:pt idx="1">
                  <c:v>È apparso il messaggio "il sito non era più attivo" di AGCOM</c:v>
                </c:pt>
                <c:pt idx="2">
                  <c:v>È apparso il messaggio "il sito non era più attivo" non ricordo da parte di chi</c:v>
                </c:pt>
                <c:pt idx="3">
                  <c:v>È apparso un messaggio in cui venivo avvisato del fatto che il dominio del sito era cambiato</c:v>
                </c:pt>
                <c:pt idx="4">
                  <c:v>Sì, è apparsa una home diversa e non è stato più possibile vedere/scaricare video</c:v>
                </c:pt>
                <c:pt idx="5">
                  <c:v>Sì, è apparsa una home diversa, anche se poi i contenuti erano gli stessi</c:v>
                </c:pt>
                <c:pt idx="6">
                  <c:v>No, non mi è mai capitato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8.5000000000000006E-2</c:v>
                </c:pt>
                <c:pt idx="1">
                  <c:v>0.04</c:v>
                </c:pt>
                <c:pt idx="2">
                  <c:v>0.13100000000000001</c:v>
                </c:pt>
                <c:pt idx="3">
                  <c:v>8.1000000000000003E-2</c:v>
                </c:pt>
                <c:pt idx="4">
                  <c:v>0.12300000000000001</c:v>
                </c:pt>
                <c:pt idx="5">
                  <c:v>5.7000000000000002E-2</c:v>
                </c:pt>
                <c:pt idx="6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1-4913-B2B1-E06BDF43C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"/>
        <c:axId val="644960720"/>
        <c:axId val="644961376"/>
      </c:barChart>
      <c:catAx>
        <c:axId val="644960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961376"/>
        <c:crosses val="autoZero"/>
        <c:auto val="1"/>
        <c:lblAlgn val="ctr"/>
        <c:lblOffset val="100"/>
        <c:noMultiLvlLbl val="0"/>
      </c:catAx>
      <c:valAx>
        <c:axId val="644961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4496072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B-4444-B57D-B657D2306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B-4444-B57D-B657D2306A9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B-4444-B57D-B657D2306A9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B-4444-B57D-B657D2306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685829802331E-2"/>
          <c:y val="2.8688519793170796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AA-4FB1-AA12-45751DAD4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Serie Tv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A-4FB1-AA12-45751DAD44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Serie Tv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A-4FB1-AA12-45751DAD447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Serie Tv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A-4FB1-AA12-45751DAD44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B-4444-B57D-B657D2306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Programmi Tv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B-4444-B57D-B657D2306A9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Programmi Tv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B-4444-B57D-B657D2306A9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Programmi Tv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B-4444-B57D-B657D2306A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Bimestre medio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55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AA-4FB1-AA12-45751DAD4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Sport Live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A-4FB1-AA12-45751DAD44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Quarantena 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Sport Live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A-4FB1-AA12-45751DAD447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Bimestre medio postquarantena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2F469C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Sport Live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A-4FB1-AA12-45751DAD44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AE4-481D-8ECF-7B0C4EF27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0-44D3-B5F7-3532D2B6521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0-44D3-B5F7-3532D2B6521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0.0</c:formatCode>
                <c:ptCount val="1"/>
                <c:pt idx="0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4-481D-8ECF-7B0C4EF27A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1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63567205982962E-2"/>
          <c:y val="2.8688347007016838E-2"/>
          <c:w val="0.97447286558803403"/>
          <c:h val="0.8967819149646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358-4238-92E7-5CD82025F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2-47AB-A83D-919F973ABA7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Feuil1!$C$2</c:f>
              <c:numCache>
                <c:formatCode>0.0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2-47AB-A83D-919F973ABA7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Film</c:v>
                </c:pt>
              </c:strCache>
            </c:strRef>
          </c:cat>
          <c:val>
            <c:numRef>
              <c:f>Feuil1!$D$2</c:f>
              <c:numCache>
                <c:formatCode>0.0</c:formatCode>
                <c:ptCount val="1"/>
                <c:pt idx="0">
                  <c:v>1.4733333333333334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8-4238-92E7-5CD82025F4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165872"/>
        <c:axId val="788166200"/>
      </c:barChart>
      <c:catAx>
        <c:axId val="78816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166200"/>
        <c:crosses val="autoZero"/>
        <c:auto val="1"/>
        <c:lblAlgn val="ctr"/>
        <c:lblOffset val="100"/>
        <c:noMultiLvlLbl val="0"/>
      </c:catAx>
      <c:valAx>
        <c:axId val="788166200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7881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/>
              <a:pPr algn="ctr"/>
              <a:t>‹N›</a:t>
            </a:fld>
            <a:endParaRPr lang="en-GB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3B8578AD-0529-46A5-84EB-6338160D5A7D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6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4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4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.xml"/><Relationship Id="rId7" Type="http://schemas.openxmlformats.org/officeDocument/2006/relationships/image" Target="../media/image1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image" Target="../media/image1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image" Target="../media/image11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8.xml"/><Relationship Id="rId7" Type="http://schemas.openxmlformats.org/officeDocument/2006/relationships/image" Target="../media/image1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0.xml"/><Relationship Id="rId7" Type="http://schemas.openxmlformats.org/officeDocument/2006/relationships/image" Target="../media/image1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11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0.xml"/><Relationship Id="rId7" Type="http://schemas.openxmlformats.org/officeDocument/2006/relationships/image" Target="../media/image12.emf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2.emf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4.xml"/><Relationship Id="rId7" Type="http://schemas.openxmlformats.org/officeDocument/2006/relationships/image" Target="../media/image12.emf"/><Relationship Id="rId2" Type="http://schemas.openxmlformats.org/officeDocument/2006/relationships/tags" Target="../tags/tag6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image" Target="../media/image12.emf"/><Relationship Id="rId2" Type="http://schemas.openxmlformats.org/officeDocument/2006/relationships/tags" Target="../tags/tag6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68.xml"/><Relationship Id="rId7" Type="http://schemas.openxmlformats.org/officeDocument/2006/relationships/image" Target="../media/image11.emf"/><Relationship Id="rId2" Type="http://schemas.openxmlformats.org/officeDocument/2006/relationships/tags" Target="../tags/tag6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12.emf"/><Relationship Id="rId2" Type="http://schemas.openxmlformats.org/officeDocument/2006/relationships/tags" Target="../tags/tag6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74.xml"/><Relationship Id="rId7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6.xml"/><Relationship Id="rId7" Type="http://schemas.openxmlformats.org/officeDocument/2006/relationships/image" Target="../media/image12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8.xml"/><Relationship Id="rId7" Type="http://schemas.openxmlformats.org/officeDocument/2006/relationships/image" Target="../media/image12.emf"/><Relationship Id="rId2" Type="http://schemas.openxmlformats.org/officeDocument/2006/relationships/tags" Target="../tags/tag7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image" Target="../media/image12.emf"/><Relationship Id="rId2" Type="http://schemas.openxmlformats.org/officeDocument/2006/relationships/tags" Target="../tags/tag7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2.xml"/><Relationship Id="rId7" Type="http://schemas.openxmlformats.org/officeDocument/2006/relationships/image" Target="../media/image12.emf"/><Relationship Id="rId2" Type="http://schemas.openxmlformats.org/officeDocument/2006/relationships/tags" Target="../tags/tag8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2.emf"/><Relationship Id="rId2" Type="http://schemas.openxmlformats.org/officeDocument/2006/relationships/tags" Target="../tags/tag8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2.emf"/><Relationship Id="rId2" Type="http://schemas.openxmlformats.org/officeDocument/2006/relationships/tags" Target="../tags/tag8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2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90.xml"/><Relationship Id="rId7" Type="http://schemas.openxmlformats.org/officeDocument/2006/relationships/image" Target="../media/image2.png"/><Relationship Id="rId2" Type="http://schemas.openxmlformats.org/officeDocument/2006/relationships/tags" Target="../tags/tag8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2.xml"/><Relationship Id="rId7" Type="http://schemas.openxmlformats.org/officeDocument/2006/relationships/image" Target="../media/image12.emf"/><Relationship Id="rId2" Type="http://schemas.openxmlformats.org/officeDocument/2006/relationships/tags" Target="../tags/tag9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4.xml"/><Relationship Id="rId7" Type="http://schemas.openxmlformats.org/officeDocument/2006/relationships/image" Target="../media/image12.emf"/><Relationship Id="rId2" Type="http://schemas.openxmlformats.org/officeDocument/2006/relationships/tags" Target="../tags/tag9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6.xml"/><Relationship Id="rId7" Type="http://schemas.openxmlformats.org/officeDocument/2006/relationships/image" Target="../media/image12.emf"/><Relationship Id="rId2" Type="http://schemas.openxmlformats.org/officeDocument/2006/relationships/tags" Target="../tags/tag9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image" Target="../media/image12.emf"/><Relationship Id="rId2" Type="http://schemas.openxmlformats.org/officeDocument/2006/relationships/tags" Target="../tags/tag9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2.emf"/><Relationship Id="rId2" Type="http://schemas.openxmlformats.org/officeDocument/2006/relationships/tags" Target="../tags/tag9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2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06.xml"/><Relationship Id="rId7" Type="http://schemas.openxmlformats.org/officeDocument/2006/relationships/image" Target="../media/image13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08.xml"/><Relationship Id="rId7" Type="http://schemas.openxmlformats.org/officeDocument/2006/relationships/image" Target="../media/image13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5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0.xml"/><Relationship Id="rId7" Type="http://schemas.openxmlformats.org/officeDocument/2006/relationships/image" Target="../media/image13.emf"/><Relationship Id="rId2" Type="http://schemas.openxmlformats.org/officeDocument/2006/relationships/tags" Target="../tags/tag10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2.xml"/><Relationship Id="rId7" Type="http://schemas.openxmlformats.org/officeDocument/2006/relationships/image" Target="../media/image13.emf"/><Relationship Id="rId2" Type="http://schemas.openxmlformats.org/officeDocument/2006/relationships/tags" Target="../tags/tag11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4.xml"/><Relationship Id="rId7" Type="http://schemas.openxmlformats.org/officeDocument/2006/relationships/image" Target="../media/image13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6.xml"/><Relationship Id="rId7" Type="http://schemas.openxmlformats.org/officeDocument/2006/relationships/image" Target="../media/image13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8.xml"/><Relationship Id="rId7" Type="http://schemas.openxmlformats.org/officeDocument/2006/relationships/image" Target="../media/image13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0.xml"/><Relationship Id="rId7" Type="http://schemas.openxmlformats.org/officeDocument/2006/relationships/image" Target="../media/image13.emf"/><Relationship Id="rId2" Type="http://schemas.openxmlformats.org/officeDocument/2006/relationships/tags" Target="../tags/tag11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2.xml"/><Relationship Id="rId7" Type="http://schemas.openxmlformats.org/officeDocument/2006/relationships/image" Target="../media/image13.emf"/><Relationship Id="rId2" Type="http://schemas.openxmlformats.org/officeDocument/2006/relationships/tags" Target="../tags/tag12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4.xml"/><Relationship Id="rId7" Type="http://schemas.openxmlformats.org/officeDocument/2006/relationships/image" Target="../media/image13.emf"/><Relationship Id="rId2" Type="http://schemas.openxmlformats.org/officeDocument/2006/relationships/tags" Target="../tags/tag12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6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6.xml"/><Relationship Id="rId7" Type="http://schemas.openxmlformats.org/officeDocument/2006/relationships/image" Target="../media/image13.emf"/><Relationship Id="rId2" Type="http://schemas.openxmlformats.org/officeDocument/2006/relationships/tags" Target="../tags/tag12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4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8.xml"/><Relationship Id="rId7" Type="http://schemas.openxmlformats.org/officeDocument/2006/relationships/image" Target="../media/image13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6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tags" Target="../tags/tag136.xml"/><Relationship Id="rId7" Type="http://schemas.openxmlformats.org/officeDocument/2006/relationships/image" Target="../media/image17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tags" Target="../tags/tag140.xml"/><Relationship Id="rId7" Type="http://schemas.openxmlformats.org/officeDocument/2006/relationships/image" Target="../media/image17.png"/><Relationship Id="rId2" Type="http://schemas.openxmlformats.org/officeDocument/2006/relationships/tags" Target="../tags/tag139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tags" Target="../tags/tag142.xml"/><Relationship Id="rId7" Type="http://schemas.openxmlformats.org/officeDocument/2006/relationships/image" Target="../media/image17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43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4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878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9 July, 2021</a:t>
            </a:fld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0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 userDrawn="1">
          <p15:clr>
            <a:srgbClr val="F26B43"/>
          </p15:clr>
        </p15:guide>
        <p15:guide id="2" orient="horz" pos="1886" userDrawn="1">
          <p15:clr>
            <a:srgbClr val="F26B43"/>
          </p15:clr>
        </p15:guide>
        <p15:guide id="4" orient="horz" pos="3317" userDrawn="1">
          <p15:clr>
            <a:srgbClr val="F26B43"/>
          </p15:clr>
        </p15:guide>
        <p15:guide id="5" orient="horz" pos="3917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357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284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</a:t>
            </a:r>
            <a:r>
              <a:rPr lang="it-IT" dirty="0">
                <a:solidFill>
                  <a:schemeClr val="bg1"/>
                </a:solidFill>
              </a:rPr>
              <a:t>La pirateria audiovisiva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E81ECE1A-DB67-4F86-BCE5-A86D8283DC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4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98050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D3C70FEB-0084-4E37-8AC4-3A50B2EA05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7928A40-4AA3-49EF-9556-BDB555D654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F59241AE-0D4A-4924-9503-149B6B5F125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6A89F2A7-85CF-443A-9A03-D2C9856F3D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86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2481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20" name="Graphique 8">
            <a:extLst>
              <a:ext uri="{FF2B5EF4-FFF2-40B4-BE49-F238E27FC236}">
                <a16:creationId xmlns:a16="http://schemas.microsoft.com/office/drawing/2014/main" id="{45E8C3F4-2490-401C-BFA7-37816AAE0F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D1EEABA1-A797-42A3-88FC-A0BE2A9B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E0CC66F-2823-4F24-845C-C4CBB5EDF45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C0ED4626-A3F3-4EB6-B615-E33DF81FC2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99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2769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21" name="Graphique 8">
            <a:extLst>
              <a:ext uri="{FF2B5EF4-FFF2-40B4-BE49-F238E27FC236}">
                <a16:creationId xmlns:a16="http://schemas.microsoft.com/office/drawing/2014/main" id="{18AF53AA-F64F-40A2-BA18-E39CF0E6D6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99124B2E-7D5F-43EA-BA8E-51CF5BE916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F420F713-7CBA-4B47-8081-8B5D8C3FEF7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15CED403-6235-4519-AC36-931AED17B4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F3E5E8-952B-4834-9B88-8731409803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661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F50CF662-962A-4D81-AF40-CA76C70585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4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492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C67592C2-0DB8-4942-A571-6655A988B7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dre 13">
            <a:extLst>
              <a:ext uri="{FF2B5EF4-FFF2-40B4-BE49-F238E27FC236}">
                <a16:creationId xmlns:a16="http://schemas.microsoft.com/office/drawing/2014/main" id="{4D96FD51-B9F2-4FE7-B772-503E351E58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C0DD1BE-AC17-4952-9446-02C5E9403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95933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0776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change the text styles on the slide master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05F617A1-E6DF-48EA-BCD2-4A8DD8E15A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96802E-D8E8-4CD9-9D0F-27D6D824F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64395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6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dre 16">
            <a:extLst>
              <a:ext uri="{FF2B5EF4-FFF2-40B4-BE49-F238E27FC236}">
                <a16:creationId xmlns:a16="http://schemas.microsoft.com/office/drawing/2014/main" id="{919C6419-FFDB-4B8E-901B-D29524A82E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BB5132D-F6F6-4C86-AA5F-0E62EBCAC5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31495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156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886789B0-90FF-4F37-9433-42344C0A57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0BA077-27FC-41FB-9A93-6BD14A48D7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99646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90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3C50CCED-DF68-4D21-B175-373AD9E46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662D3B7-0344-4CA3-BB4D-B98E7E5ECE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5205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103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9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 userDrawn="1">
          <p15:clr>
            <a:srgbClr val="F26B43"/>
          </p15:clr>
        </p15:guide>
        <p15:guide id="2" pos="7425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 userDrawn="1">
          <p15:clr>
            <a:srgbClr val="F26B43"/>
          </p15:clr>
        </p15:guide>
        <p15:guide id="6" orient="horz" pos="3584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396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1B796240-8CD8-43A3-8D1A-C67B7CF9EE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811145-30D4-4346-98CA-B97A78497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4613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492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CE3DF51A-74C3-4387-8AC2-7451AC9EA2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139AACC-CA50-4151-87D7-5E65665D2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8663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 userDrawn="1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168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A3C6331E-7AA2-48FC-848A-107CE4F05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4713064-6C17-45BD-90AB-6E9E0B888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45765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260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dre 14">
            <a:extLst>
              <a:ext uri="{FF2B5EF4-FFF2-40B4-BE49-F238E27FC236}">
                <a16:creationId xmlns:a16="http://schemas.microsoft.com/office/drawing/2014/main" id="{559CE3AF-CA30-4ED6-8552-329F4537E1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1B61BB-BDEF-4DAB-8CDD-EE8FE2A14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823202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5579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5CE47666-5F6C-4221-BE57-EDA03F18B7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13D2839-C8C2-47A5-929D-74BCB3BF83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71123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425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>
            <a:extLst>
              <a:ext uri="{FF2B5EF4-FFF2-40B4-BE49-F238E27FC236}">
                <a16:creationId xmlns:a16="http://schemas.microsoft.com/office/drawing/2014/main" id="{EB3C9E83-59DE-4031-99F8-8E589A475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8207C00-928F-496F-B7C6-9171CBC21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74197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95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8099771D-F956-4DB9-B4F7-7E761C11A3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1BF1F8-6CC9-494D-8602-9E9AB8CE1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94286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0717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325EBEA5-1389-448B-8CAE-B7B8518808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8D9899-BB37-4FE9-A385-9495B96797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86435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895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7D382778-4BBE-4E08-86E4-7B7315AC1A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BA150D9F-19CF-41D5-863B-7F91F1AB7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1F9D6FB-8DB3-4379-851A-D7F19062A2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DCF342B-275C-4A27-A66D-2820075198A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7377B4-5609-49EE-8F95-1C8A59DF90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77A1E76D-CD0A-45A9-B7A0-29F80C3354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A5B67A-D907-474E-A084-15CB97FC3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50767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A31DD0A-B87C-4F5D-B7AB-7E8A0082D2F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794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3E2F2A02-19F4-4543-A149-7BA6112B4E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A83716A-3280-4F1F-A538-84B68BE70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EA13E63A-DB9A-4943-94F5-7D1662AF82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F25B436-5E52-4A56-8F65-3680B6E8DD4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1403F2-4414-4234-BC39-C68A3C040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7C4457B5-A8C3-46A7-868D-52171EF747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4936C9F-D43C-4659-B9C5-2BCCD34522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7683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75C7A91-CC93-4B69-84A3-D6E6299E1C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047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55627D-8E54-4A37-802B-8C427B3EB1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66AEBE2B-012F-42BB-A823-995DB0D71DD2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34AE452-7F08-4FA5-B95D-44688A32E41E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E9CCE011-2916-434D-A5D2-7A96A56EDF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11CD5301-9586-45EF-BD7D-6FD0A6A5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9 July, 2021</a:t>
            </a:fld>
            <a:endParaRPr lang="en-GB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82677E1-E7D7-461C-9F6D-B1708372F5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0BD763C4-0BC2-41C5-BDBA-5850D945C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5C72328-61FF-4531-AF88-298161BE372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5919B4CD-5E7E-4686-8385-C8E06F74C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14" name="Graphique 12">
            <a:extLst>
              <a:ext uri="{FF2B5EF4-FFF2-40B4-BE49-F238E27FC236}">
                <a16:creationId xmlns:a16="http://schemas.microsoft.com/office/drawing/2014/main" id="{33FF114A-8E2E-4078-8447-E6672F2878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5" name="Cadre 14">
            <a:extLst>
              <a:ext uri="{FF2B5EF4-FFF2-40B4-BE49-F238E27FC236}">
                <a16:creationId xmlns:a16="http://schemas.microsoft.com/office/drawing/2014/main" id="{FBAD0157-C8A9-43A3-BB2C-AE46F0750E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29" userDrawn="1">
          <p15:clr>
            <a:srgbClr val="F26B43"/>
          </p15:clr>
        </p15:guide>
        <p15:guide id="4" orient="horz" pos="1888" userDrawn="1">
          <p15:clr>
            <a:srgbClr val="F26B43"/>
          </p15:clr>
        </p15:guide>
        <p15:guide id="5" orient="horz" pos="3317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4738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5ABA2AAA-2D64-4286-AA8D-E8C4B33EF1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818929B-5A27-4738-A956-5210DE317E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2664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Blue Bg with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202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3" name="Graphique 8">
            <a:extLst>
              <a:ext uri="{FF2B5EF4-FFF2-40B4-BE49-F238E27FC236}">
                <a16:creationId xmlns:a16="http://schemas.microsoft.com/office/drawing/2014/main" id="{FAB72C51-19EB-42BF-84AF-F648EA3B2B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E11A5F4-9100-441C-8387-740981956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13763D44-1A8C-41DD-9E5B-CB819BE4C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B60D1F3-5624-4887-AC07-8B788D01CBD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6E829D9-0666-4D5B-9896-28C1CEC4B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5E3D423D-34E1-4BDE-8374-98A2C452E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dre 14">
            <a:extLst>
              <a:ext uri="{FF2B5EF4-FFF2-40B4-BE49-F238E27FC236}">
                <a16:creationId xmlns:a16="http://schemas.microsoft.com/office/drawing/2014/main" id="{A05C525A-2558-46E8-80B5-9413899901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39E13C7-429D-4FD8-8D51-1CD98F0746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53164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1171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2B4A1FD1-2F6F-4AF1-B710-F76E885B22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F66FD42-E6CB-4E63-977B-EE506F961D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40794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908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D5BC3-F5D3-415B-B920-B84A14BC8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14C476-0380-4CDD-850C-316ADAE5B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1D61AC-BD7C-4366-9299-08E3EFE5406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7" name="Graphique 8">
            <a:extLst>
              <a:ext uri="{FF2B5EF4-FFF2-40B4-BE49-F238E27FC236}">
                <a16:creationId xmlns:a16="http://schemas.microsoft.com/office/drawing/2014/main" id="{179657D5-47C7-4E75-BEE7-A780E55EE7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D86C3E4-5B42-4A1F-B550-10045E810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5D573DBF-7B78-4EB4-859D-55DACC88EE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BA89C3CB-68C8-4D8E-9AFC-40C4E7D1120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AD0B33D-4376-4867-B390-6240868464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6D1337EB-DEA5-4E68-BE59-E3A0603AE2DF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F9606CDD-74E8-4C9E-BCA3-937206DAC0A3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>
            <a:extLst>
              <a:ext uri="{FF2B5EF4-FFF2-40B4-BE49-F238E27FC236}">
                <a16:creationId xmlns:a16="http://schemas.microsoft.com/office/drawing/2014/main" id="{2D1E5417-BAA4-429E-95E5-698476B661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ED434F4-3F5A-4CC8-AF47-2D44BC94F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64656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7091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8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8" name="Cadre 17">
            <a:extLst>
              <a:ext uri="{FF2B5EF4-FFF2-40B4-BE49-F238E27FC236}">
                <a16:creationId xmlns:a16="http://schemas.microsoft.com/office/drawing/2014/main" id="{285449E9-76FD-41C4-AB0F-35C777B4B5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959EC62-365E-4C00-96A9-63E12DBFEC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35828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 userDrawn="1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Blue Bg with divid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034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F5012EE-F70F-4DC9-B099-EE7C58FBE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62181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1404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94712C5-0D63-4C06-B235-CC788C7E0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E2F58F-0CC0-4B8A-9FDF-4861071FF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6245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90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2513B4C4-9B08-40EC-B04E-201CA7DE43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6971712-3753-4718-88F2-399AFD21B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3F3ECF30-253F-41F7-AE85-6ED0B962BF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EBE9D903-93C1-4E77-A737-5DA411D2FA9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4E21DDE-C5A0-4A10-8DBA-9017D1642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4E714486-5B7B-4F48-BEFC-281DDDE322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BCED95E-D46F-45DA-A8CA-82C0D5EC5C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3AE9234-7A03-47E3-B9FB-3011472759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8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357981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 userDrawn="1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9859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07C69250-80AB-4E19-908E-FE1A9C259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21F5727-3448-4D99-A3D4-D79C85230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648430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808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 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AF8F0B5D-F839-44E6-BB0C-0E7ADA65D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667A18-410F-481D-B8EA-8C065FCA6C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77724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66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184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AEAD5079-35F7-4EBC-8A2B-EF2178EF68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2EFE7B-A7FA-48C9-BE52-BF05F7886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57345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904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037D93BB-8CB2-444A-9066-CCC9764644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FD16900-C8E9-45BA-B9BE-43095C95AD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44946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Green Bg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431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93AA855-02DB-4B05-8E81-A158AE9F8E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5566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Green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8088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1B1BC3B-7D47-4411-98E0-572B5105A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2456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271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437C81F6-288B-4CD6-8434-31E0562958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34B8D39-A21D-4C23-9BB3-0812B9F0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F763B716-FDA1-4D3C-824D-1B00864184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9679F60-0A60-49CD-A33B-A0143C31A6D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1CD4711-4D41-4B4B-B260-0ED56BC260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F69778B-1BE8-4B74-A9C2-53A5A24C5B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81E7374-DE66-4A4C-993E-9A02D2E289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28725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2869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668B2CFD-22F1-4431-AF94-F5F28A5873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160477B-743B-492A-BC15-89FE6D09C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77A23A92-4733-4D64-9578-199845FA40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2143B5D6-D335-415F-ABD0-9712884C01B1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DA76F43-5248-440F-A481-AE3424C90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1F5493F3-3396-494C-B7AA-936DEA3472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9A54449-0787-49BE-8221-6DC2BB765B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BCC29E8-FA01-420B-86AB-93C9CF30F36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8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338733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 userDrawn="1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944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BBDD52F3-BBB0-4B91-8EEB-208C077F83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5925EE1-CD2E-4A0E-9B4A-F4222DBCD6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181314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Violet Bg with divi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76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0E9943-F655-4D87-8A71-C5CD7B1F33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438B2F-8ED1-4D14-A1C7-E9F68322689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ACDC552B-8CDA-48CA-A8A8-811FCC54FF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63ED53C-324B-4E02-A190-3A1DB4E58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15860257-6371-40C0-A1CD-7F88E89587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C64E4412-2519-4051-AC29-ED56CF367D6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894B4D6-48C5-485B-A19E-2E2EFB7416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3DB9D5B-DC75-428B-A756-12D2B3B1611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A69985D8-FF27-401D-AE13-C8809DEE9C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E443905-DD6D-4529-8F0A-C4C0DAAF9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279229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20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752D4BAC-73DB-4CB5-B77A-A9F7350DB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6EDF6B-3086-43E5-A0E3-18E19E75AB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676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195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84738E-FC65-4057-B3F9-EDDD50E90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7E670E-DB4B-44E8-8FE3-D62DABA7F3D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14C37-0687-453B-98AC-92943109E11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63FE658E-9ADA-4627-B4E3-4DE0E374F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11B61A5-D4C6-4685-8C16-DCFA216B9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F2B16B7C-A9B4-4FD7-826E-9D73B19E65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B0C6C810-3AC8-4CF2-81C8-1D7058CBD4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DDDA5B-7CD0-43A3-9A8B-D5946ECB06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983523C1-7153-4692-B90B-65F30FC43340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68E2FD7F-148A-4626-93A8-57B0F05B1379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B232E484-4563-4A71-9DDC-EE6C0E44DB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0076C0-E4EA-4B32-8A67-B88BF86EC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64236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532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907E0E55-DA25-4581-B98C-62CD55A16F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2335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ECC98CB-42ED-4358-8632-DB1E5894A4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B2C0F4A-6984-48C5-B4CD-E7BBF23E101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504A1B-576C-4AEF-94C6-8ABC9093DC5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C578CCC-EDB7-4322-A715-598B7CD25A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91469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76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Violet Bg with divid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312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lang="en-GB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D0EA6A7-13A6-4F7C-BD66-1B36B778A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41A1F7B3-78F2-4338-8319-8B897FA823B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3453C5-5187-47ED-80EA-CF36689212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090C5BD-4BCD-4A76-B315-2E94DF2794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9261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7817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890877FE-2B52-4BAA-A5B3-3185907E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C3FB288-71BB-4BE4-BA5F-316EB2EBC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7135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 userDrawn="1">
          <p15:clr>
            <a:srgbClr val="F26B43"/>
          </p15:clr>
        </p15:guide>
        <p15:guide id="2" pos="7427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30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2698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DEB3BC3E-E116-4E0A-97F3-66A29CB1DC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438A79-7265-451F-8F84-EB08D57EE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17976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30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64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5" name="Cadre 34">
            <a:extLst>
              <a:ext uri="{FF2B5EF4-FFF2-40B4-BE49-F238E27FC236}">
                <a16:creationId xmlns:a16="http://schemas.microsoft.com/office/drawing/2014/main" id="{5950ADE3-A3C7-426D-AFD5-0939554DB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401719-DE65-4BED-82B6-EEC883CD2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7106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425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A212F427-1752-4AF4-86EE-581E8AB69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5DC3F6-601C-4FCA-83CC-29DB0FC6A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68951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7317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1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CAFBA9EB-068D-4D30-BD0A-3F25A79089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1AF9E57-26F4-4C2A-A3E6-651DA7960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50460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4446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3" name="Cadre 22">
            <a:extLst>
              <a:ext uri="{FF2B5EF4-FFF2-40B4-BE49-F238E27FC236}">
                <a16:creationId xmlns:a16="http://schemas.microsoft.com/office/drawing/2014/main" id="{A6E5563B-23BC-4408-B9D4-58AD99313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6F6327A-7EEE-4DB7-82D1-8D63B948B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3594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306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901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9BF4A03B-F37B-4965-80F6-0B709DC7EE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CE9F02-BCD7-4B24-924F-B7B1C07B7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40282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707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17776A7A-21BE-4E7C-926D-B32D9BB305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F4F281A-BD74-4612-89BC-D9281EBD4F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2491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075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7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A42C5E95-BCE9-407E-AE64-73EA646B2B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2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26B43"/>
          </p15:clr>
        </p15:guide>
        <p15:guide id="2" pos="360" userDrawn="1">
          <p15:clr>
            <a:srgbClr val="A4A3A4"/>
          </p15:clr>
        </p15:guide>
        <p15:guide id="3" orient="horz" pos="3906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980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A6BA8172-CD31-447B-879F-F7CC9AAA88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5B0CA00-40D4-4B05-A9FA-A23D2489F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622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992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E91004BA-7343-436F-9F59-E70C2655FD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2206C2-89D7-4BB1-ACD3-6DD6F02F98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89213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787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DCCEC75F-BBD9-499D-9268-3D89E7E6B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A573106-FD8F-40EB-9CBA-13741FBF8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16081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51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CC159F0E-5DEA-49B1-9A35-F946E07E02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89DA2F-37AC-44E4-9FC7-BB6534078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204391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2591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  <a:endParaRPr lang="en-GB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17FC6A8B-1DAF-41A9-8654-1DA19B158F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2C34B12-7FFB-4675-97AD-ADA54ECBE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730740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30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Pirateria </a:t>
            </a:r>
            <a:r>
              <a:rPr lang="en-GB" dirty="0" err="1">
                <a:solidFill>
                  <a:schemeClr val="bg1"/>
                </a:solidFill>
              </a:rPr>
              <a:t>Editoriale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7D27C-78A9-42B0-BF87-F097DEF20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07529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306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2604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37034E82-C110-4AF1-81C9-1B2FF8608B01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tx2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D7A13DF-71B0-4DF3-9670-ECE323231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79DC92B-9CE8-407F-B93F-CA5ACD8F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BF7A0D0E-8184-4BA8-BEDC-8D6B253B33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946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95FA30DA-C1C6-46AC-9495-9AC59758C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077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CE5B38A0-F8CE-4105-8A52-31B103BD64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CCC50F6-A13C-4A72-BF1F-65509E7507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113568"/>
            <a:ext cx="6954540" cy="6630864"/>
          </a:xfrm>
          <a:custGeom>
            <a:avLst/>
            <a:gdLst>
              <a:gd name="connsiteX0" fmla="*/ 0 w 6954540"/>
              <a:gd name="connsiteY0" fmla="*/ 0 h 6630864"/>
              <a:gd name="connsiteX1" fmla="*/ 6954540 w 6954540"/>
              <a:gd name="connsiteY1" fmla="*/ 0 h 6630864"/>
              <a:gd name="connsiteX2" fmla="*/ 6954540 w 6954540"/>
              <a:gd name="connsiteY2" fmla="*/ 6630864 h 6630864"/>
              <a:gd name="connsiteX3" fmla="*/ 0 w 6954540"/>
              <a:gd name="connsiteY3" fmla="*/ 6630864 h 66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540" h="6630864">
                <a:moveTo>
                  <a:pt x="0" y="0"/>
                </a:moveTo>
                <a:lnTo>
                  <a:pt x="6954540" y="0"/>
                </a:lnTo>
                <a:lnTo>
                  <a:pt x="6954540" y="6630864"/>
                </a:lnTo>
                <a:lnTo>
                  <a:pt x="0" y="66308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902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EAC0C95-AD9D-4FA2-B736-C3D930C8D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93076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306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3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0FC6D31B-8418-47E2-BEC8-4C4D884AEE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968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BFC7BE2-5BD4-49F5-A3FC-FE37C1AC96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7CC7BB1-2504-412F-9361-BB77A4C066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C8046952-CF6F-4606-B04F-66EE0742EF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12566D07-C10F-4149-9D24-43409582809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id="{DA7B4581-DBF3-4675-85A2-573E4F1A22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9E7FCC28-2779-438A-83C5-F5B120BFA1B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</a:t>
            </a:r>
            <a:r>
              <a:rPr lang="it-IT" dirty="0">
                <a:solidFill>
                  <a:schemeClr val="bg1"/>
                </a:solidFill>
              </a:rPr>
              <a:t>La pirateria audiovisiva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02F159B8-5F8C-452A-BB13-84E84CEAF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360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0B635F16-E6B6-4D10-887E-F31D8954A5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5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 userDrawn="1">
          <p15:clr>
            <a:srgbClr val="F26B43"/>
          </p15:clr>
        </p15:guide>
        <p15:guide id="2" pos="7427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 userDrawn="1">
          <p15:clr>
            <a:srgbClr val="F26B43"/>
          </p15:clr>
        </p15:guide>
        <p15:guide id="5" pos="306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A049C2FF-866E-4770-BF24-2A2A45738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71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C8FF2AF-06A0-4B8B-9C11-55AAD938CF0A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2BA67531-D311-47B7-B960-48B899E690DC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9382E897-FE3C-46CE-9ACE-BEA0D33725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9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E5821E-5E07-419A-93B0-B87D77732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DD6CB83-B5C7-4C2F-975F-4D9C701297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2F8C33B5-002C-4EF1-B673-4461C926FCC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A95AE8C0-70B8-4713-90A9-411938A16F46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CEA53D01-537F-435D-939E-B46D503CAC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268122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17202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solidFill>
                  <a:schemeClr val="bg1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2D6908-8D7A-4CE7-9DE7-6E0F205FA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24ADEA99-782B-4EA9-8B50-5C36455F7E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C65FA57-AC6F-4E7C-BFE5-E8B5F9BC459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Pirateria </a:t>
            </a:r>
            <a:r>
              <a:rPr lang="en-GB" dirty="0" err="1">
                <a:solidFill>
                  <a:schemeClr val="bg1"/>
                </a:solidFill>
              </a:rPr>
              <a:t>Editoriale</a:t>
            </a:r>
            <a:r>
              <a:rPr lang="en-GB" dirty="0">
                <a:solidFill>
                  <a:schemeClr val="bg1"/>
                </a:solidFill>
              </a:rPr>
              <a:t> – </a:t>
            </a:r>
            <a:r>
              <a:rPr lang="en-GB" dirty="0" err="1">
                <a:solidFill>
                  <a:schemeClr val="bg1"/>
                </a:solidFill>
              </a:rPr>
              <a:t>Fase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Esplorativa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94C1CDE-19D4-4D84-B267-37EEF280E7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211690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6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1F327ED3-8F17-47CC-A13B-08AE8ED17B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7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EF680AAE-5E06-4510-A29A-EA1B5C3FC6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4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46EDFA8F-1089-4EDE-804F-C8EEA747D94B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E1FE6121-B033-48ED-8125-9D7B1EB9D18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AFA2E4AD-7204-43D7-8512-89DC1D3D22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2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titles &amp; visual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56F1229-4838-4B2A-8426-04F56D2CA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3433390"/>
            <a:ext cx="3121480" cy="34163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bg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693C99-AE29-457B-968A-2239A5290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526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tx2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A01E6CBC-FC7B-426F-9962-4D075E73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5220" y="3433390"/>
            <a:ext cx="3121480" cy="3416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b="1" cap="all" spc="0" baseline="0">
                <a:solidFill>
                  <a:schemeClr val="accent3"/>
                </a:solidFill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D3B07922-F4EA-412B-8928-CBD31E51C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07C2FCBD-4D77-4221-8FE3-9ACE14F866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526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D706B066-FD11-478C-89AC-C849AC0D6F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5220" y="3924193"/>
            <a:ext cx="3121480" cy="33855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600" b="0" cap="none" spc="0" baseline="0">
                <a:latin typeface="+mn-lt"/>
              </a:defRPr>
            </a:lvl1pPr>
            <a:lvl2pPr marL="133350" indent="0" algn="ctr">
              <a:buNone/>
              <a:defRPr/>
            </a:lvl2pPr>
            <a:lvl3pPr marL="542925" indent="0" algn="ctr">
              <a:buNone/>
              <a:defRPr/>
            </a:lvl3pPr>
            <a:lvl4pPr marL="758825" indent="0" algn="ctr">
              <a:buNone/>
              <a:defRPr/>
            </a:lvl4pPr>
            <a:lvl5pPr marL="1033463" indent="0" algn="ctr">
              <a:buNone/>
              <a:defRPr/>
            </a:lvl5pPr>
          </a:lstStyle>
          <a:p>
            <a:pPr lvl="0"/>
            <a:r>
              <a:rPr lang="en-GB" dirty="0"/>
              <a:t>Your text here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819F08F9-1548-4EA7-B9D8-5A0F8A3517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9F9E6627-E8BC-407E-A08B-D5933391D5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EF1EFA6A-C7CB-40F1-8449-9F22C2AA8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1412777"/>
            <a:ext cx="3121480" cy="161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42B6F5-C2DA-453F-A5C3-176EFCAFF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F578CD-8495-41E9-9EE0-893E378D51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07307D6C-CFED-478A-8521-38542B995C3C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602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38E10114-9C0F-4DDB-BF6F-27B651727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5980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7CB89C1B-B469-4BD0-A927-DBD9FD988B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0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sua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DEEBD65F-9282-4B5F-A1DF-2D1CD3CF804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9530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8" name="Espace réservé pour une image  3">
            <a:extLst>
              <a:ext uri="{FF2B5EF4-FFF2-40B4-BE49-F238E27FC236}">
                <a16:creationId xmlns:a16="http://schemas.microsoft.com/office/drawing/2014/main" id="{92DC38E2-6433-425A-AC4B-48625A6E88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3526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9" name="Espace réservé pour une image  3">
            <a:extLst>
              <a:ext uri="{FF2B5EF4-FFF2-40B4-BE49-F238E27FC236}">
                <a16:creationId xmlns:a16="http://schemas.microsoft.com/office/drawing/2014/main" id="{D5B047C5-121C-4653-820B-DD6B2F6EE1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5220" y="2060848"/>
            <a:ext cx="312148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6EB8C-2615-4D88-8541-9EF352E77B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D9D196F0-E493-49D2-9F1C-A192712DF1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DA3D5A4-C7A8-4D4E-87EB-5E1B7984273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0063D2-D9CA-443F-8ADD-8084E6CAF0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7050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7379" userDrawn="1">
          <p15:clr>
            <a:srgbClr val="FBAE40"/>
          </p15:clr>
        </p15:guide>
        <p15:guide id="6" pos="3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n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09EBE8-0C7E-4ABF-B776-8E09915DB959}"/>
              </a:ext>
            </a:extLst>
          </p:cNvPr>
          <p:cNvSpPr/>
          <p:nvPr userDrawn="1"/>
        </p:nvSpPr>
        <p:spPr>
          <a:xfrm>
            <a:off x="1931" y="2101"/>
            <a:ext cx="10097918" cy="685267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3F05E0D-3D04-4017-9808-762862E50409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FD65DF1D-0D1A-471B-8283-644A0E829D66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55CF31FB-0777-4002-8B91-D7D7686039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5E6B0BDD-2859-4F0A-A7E1-A44BEFADC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5A26E8D-D486-4A59-828C-BE9E51CDB5D2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838E746-8C0D-4144-AC8E-FA9CF117C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text</a:t>
            </a:r>
            <a:r>
              <a:rPr lang="fr-FR" dirty="0"/>
              <a:t> of the slide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AA4E60BF-8266-4954-89D7-E523061AB5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 userDrawn="1">
          <p15:clr>
            <a:srgbClr val="F26B43"/>
          </p15:clr>
        </p15:guide>
        <p15:guide id="2" pos="306" userDrawn="1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79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6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613" userDrawn="1">
          <p15:clr>
            <a:srgbClr val="F26B43"/>
          </p15:clr>
        </p15:guide>
        <p15:guide id="3" pos="247" userDrawn="1">
          <p15:clr>
            <a:srgbClr val="F26B43"/>
          </p15:clr>
        </p15:guide>
        <p15:guide id="4" pos="742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_Blue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9081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55BB120-DEC8-4862-A749-F95DCFBBD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884DC4C2-9D2C-4842-A411-C033169099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80203216-1526-40D8-82F2-453F753FA3DB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B73FA08-BEBA-4849-818A-CAA0CE59A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FF22C7FD-AB94-474F-A263-6F71CCCBCD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1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2C5A-A11F-4DD3-BF54-F64C82B84D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3DF33BB3-DE83-4590-A4FA-9BC48FEB22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98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9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B4C045D-983E-4F2B-8857-9216B119E0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3892" y="113568"/>
            <a:ext cx="6954540" cy="6630864"/>
          </a:xfrm>
          <a:custGeom>
            <a:avLst/>
            <a:gdLst>
              <a:gd name="connsiteX0" fmla="*/ 0 w 6954540"/>
              <a:gd name="connsiteY0" fmla="*/ 0 h 6630864"/>
              <a:gd name="connsiteX1" fmla="*/ 6954540 w 6954540"/>
              <a:gd name="connsiteY1" fmla="*/ 0 h 6630864"/>
              <a:gd name="connsiteX2" fmla="*/ 6954540 w 6954540"/>
              <a:gd name="connsiteY2" fmla="*/ 6630864 h 6630864"/>
              <a:gd name="connsiteX3" fmla="*/ 0 w 6954540"/>
              <a:gd name="connsiteY3" fmla="*/ 6630864 h 66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540" h="6630864">
                <a:moveTo>
                  <a:pt x="0" y="0"/>
                </a:moveTo>
                <a:lnTo>
                  <a:pt x="6954540" y="0"/>
                </a:lnTo>
                <a:lnTo>
                  <a:pt x="6954540" y="6630864"/>
                </a:lnTo>
                <a:lnTo>
                  <a:pt x="0" y="66308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52F0521-4D9F-4207-B1DF-7BCF17604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FDE419E-CB0C-43DC-A5A5-526480C8B1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</p:spTree>
    <p:extLst>
      <p:ext uri="{BB962C8B-B14F-4D97-AF65-F5344CB8AC3E}">
        <p14:creationId xmlns:p14="http://schemas.microsoft.com/office/powerpoint/2010/main" val="183960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1045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69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7157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GRAZIE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84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2412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8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8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 dirty="0">
                  <a:blipFill>
                    <a:blip r:embed="rId8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DD99AA5A-3B38-4496-8080-775E9B06BE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3D4A3F2-F359-4910-A404-46BF044E4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392" y="463036"/>
            <a:ext cx="1755609" cy="13111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2C7E95-0776-4566-9F9E-853072349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08820"/>
            <a:ext cx="7551996" cy="2123658"/>
          </a:xfrm>
        </p:spPr>
        <p:txBody>
          <a:bodyPr wrap="square" lIns="72000" anchor="t">
            <a:spAutoFit/>
          </a:bodyPr>
          <a:lstStyle>
            <a:lvl1pPr>
              <a:lnSpc>
                <a:spcPct val="100000"/>
              </a:lnSpc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5670778-992C-450F-AD18-EDF3DF65D9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93" y="6031463"/>
            <a:ext cx="3425471" cy="338554"/>
          </a:xfrm>
          <a:prstGeom prst="rect">
            <a:avLst/>
          </a:prstGeom>
        </p:spPr>
        <p:txBody>
          <a:bodyPr wrap="square" lIns="108000" rIns="180000" anchor="b">
            <a:sp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Subtitle</a:t>
            </a:r>
            <a:r>
              <a:rPr lang="en-GB" dirty="0"/>
              <a:t> of the chapter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6F61A443-F099-4BC1-8F91-A88E5CF66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2328F17-787E-4C24-8BE9-04E73E575C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13906" y="6875869"/>
            <a:ext cx="360037" cy="4572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6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ags" Target="../tags/tag2.xml"/><Relationship Id="rId95" Type="http://schemas.openxmlformats.org/officeDocument/2006/relationships/image" Target="../media/image3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91" Type="http://schemas.openxmlformats.org/officeDocument/2006/relationships/tags" Target="../tags/tag3.xml"/><Relationship Id="rId9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0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Diapositive think-cell" r:id="rId92" imgW="532" imgH="530" progId="TCLayout.ActiveDocument.1">
                  <p:embed/>
                </p:oleObj>
              </mc:Choice>
              <mc:Fallback>
                <p:oleObj name="Diapositive think-cell" r:id="rId92" imgW="532" imgH="53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‹N›</a:t>
            </a:fld>
            <a:r>
              <a:rPr lang="en-GB" dirty="0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© Ipsos | La pirateria </a:t>
            </a:r>
            <a:r>
              <a:rPr lang="en-GB" noProof="0" dirty="0" err="1"/>
              <a:t>audiovisiva</a:t>
            </a:r>
            <a:endParaRPr lang="en-GB" noProof="0" dirty="0"/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DBD5D1-53FB-40F4-A6C0-7EAE6A24D93E}"/>
              </a:ext>
            </a:extLst>
          </p:cNvPr>
          <p:cNvPicPr>
            <a:picLocks noChangeAspect="1"/>
          </p:cNvPicPr>
          <p:nvPr userDrawn="1"/>
        </p:nvPicPr>
        <p:blipFill>
          <a:blip r:embed="rId95"/>
          <a:stretch>
            <a:fillRect/>
          </a:stretch>
        </p:blipFill>
        <p:spPr>
          <a:xfrm>
            <a:off x="10231198" y="391009"/>
            <a:ext cx="1573127" cy="4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51" r:id="rId5"/>
    <p:sldLayoutId id="2147483662" r:id="rId6"/>
    <p:sldLayoutId id="2147483663" r:id="rId7"/>
    <p:sldLayoutId id="2147483665" r:id="rId8"/>
    <p:sldLayoutId id="2147483763" r:id="rId9"/>
    <p:sldLayoutId id="2147483707" r:id="rId10"/>
    <p:sldLayoutId id="2147483683" r:id="rId11"/>
    <p:sldLayoutId id="2147483684" r:id="rId12"/>
    <p:sldLayoutId id="2147483685" r:id="rId13"/>
    <p:sldLayoutId id="2147483697" r:id="rId14"/>
    <p:sldLayoutId id="2147483735" r:id="rId15"/>
    <p:sldLayoutId id="2147483698" r:id="rId16"/>
    <p:sldLayoutId id="2147483736" r:id="rId17"/>
    <p:sldLayoutId id="2147483737" r:id="rId18"/>
    <p:sldLayoutId id="2147483738" r:id="rId19"/>
    <p:sldLayoutId id="2147483721" r:id="rId20"/>
    <p:sldLayoutId id="2147483687" r:id="rId21"/>
    <p:sldLayoutId id="2147483706" r:id="rId22"/>
    <p:sldLayoutId id="2147483739" r:id="rId23"/>
    <p:sldLayoutId id="2147483705" r:id="rId24"/>
    <p:sldLayoutId id="2147483740" r:id="rId25"/>
    <p:sldLayoutId id="2147483741" r:id="rId26"/>
    <p:sldLayoutId id="2147483742" r:id="rId27"/>
    <p:sldLayoutId id="2147483722" r:id="rId28"/>
    <p:sldLayoutId id="2147483690" r:id="rId29"/>
    <p:sldLayoutId id="2147483699" r:id="rId30"/>
    <p:sldLayoutId id="2147483743" r:id="rId31"/>
    <p:sldLayoutId id="2147483703" r:id="rId32"/>
    <p:sldLayoutId id="2147483744" r:id="rId33"/>
    <p:sldLayoutId id="2147483745" r:id="rId34"/>
    <p:sldLayoutId id="2147483746" r:id="rId35"/>
    <p:sldLayoutId id="2147483723" r:id="rId36"/>
    <p:sldLayoutId id="2147483688" r:id="rId37"/>
    <p:sldLayoutId id="2147483700" r:id="rId38"/>
    <p:sldLayoutId id="2147483747" r:id="rId39"/>
    <p:sldLayoutId id="2147483704" r:id="rId40"/>
    <p:sldLayoutId id="2147483748" r:id="rId41"/>
    <p:sldLayoutId id="2147483749" r:id="rId42"/>
    <p:sldLayoutId id="2147483750" r:id="rId43"/>
    <p:sldLayoutId id="2147483724" r:id="rId44"/>
    <p:sldLayoutId id="2147483689" r:id="rId45"/>
    <p:sldLayoutId id="2147483702" r:id="rId46"/>
    <p:sldLayoutId id="2147483751" r:id="rId47"/>
    <p:sldLayoutId id="2147483701" r:id="rId48"/>
    <p:sldLayoutId id="2147483752" r:id="rId49"/>
    <p:sldLayoutId id="2147483753" r:id="rId50"/>
    <p:sldLayoutId id="2147483754" r:id="rId51"/>
    <p:sldLayoutId id="2147483654" r:id="rId52"/>
    <p:sldLayoutId id="2147483725" r:id="rId53"/>
    <p:sldLayoutId id="2147483729" r:id="rId54"/>
    <p:sldLayoutId id="2147483755" r:id="rId55"/>
    <p:sldLayoutId id="2147483756" r:id="rId56"/>
    <p:sldLayoutId id="2147483726" r:id="rId57"/>
    <p:sldLayoutId id="2147483730" r:id="rId58"/>
    <p:sldLayoutId id="2147483757" r:id="rId59"/>
    <p:sldLayoutId id="2147483758" r:id="rId60"/>
    <p:sldLayoutId id="2147483727" r:id="rId61"/>
    <p:sldLayoutId id="2147483731" r:id="rId62"/>
    <p:sldLayoutId id="2147483728" r:id="rId63"/>
    <p:sldLayoutId id="2147483732" r:id="rId64"/>
    <p:sldLayoutId id="2147483714" r:id="rId65"/>
    <p:sldLayoutId id="2147483694" r:id="rId66"/>
    <p:sldLayoutId id="2147483719" r:id="rId67"/>
    <p:sldLayoutId id="2147483695" r:id="rId68"/>
    <p:sldLayoutId id="2147483696" r:id="rId69"/>
    <p:sldLayoutId id="2147483674" r:id="rId70"/>
    <p:sldLayoutId id="2147483733" r:id="rId71"/>
    <p:sldLayoutId id="2147483759" r:id="rId72"/>
    <p:sldLayoutId id="2147483760" r:id="rId73"/>
    <p:sldLayoutId id="2147483712" r:id="rId74"/>
    <p:sldLayoutId id="2147483708" r:id="rId75"/>
    <p:sldLayoutId id="2147483734" r:id="rId76"/>
    <p:sldLayoutId id="2147483761" r:id="rId77"/>
    <p:sldLayoutId id="2147483762" r:id="rId78"/>
    <p:sldLayoutId id="2147483713" r:id="rId79"/>
    <p:sldLayoutId id="2147483676" r:id="rId80"/>
    <p:sldLayoutId id="2147483711" r:id="rId81"/>
    <p:sldLayoutId id="2147483655" r:id="rId82"/>
    <p:sldLayoutId id="2147483720" r:id="rId83"/>
    <p:sldLayoutId id="2147483672" r:id="rId84"/>
    <p:sldLayoutId id="2147483671" r:id="rId85"/>
    <p:sldLayoutId id="2147483693" r:id="rId86"/>
    <p:sldLayoutId id="2147483709" r:id="rId8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9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7.xml"/><Relationship Id="rId7" Type="http://schemas.openxmlformats.org/officeDocument/2006/relationships/image" Target="../media/image1.emf"/><Relationship Id="rId2" Type="http://schemas.openxmlformats.org/officeDocument/2006/relationships/tags" Target="../tags/tag146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5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78.v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9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9.vml"/><Relationship Id="rId6" Type="http://schemas.openxmlformats.org/officeDocument/2006/relationships/chart" Target="../charts/chart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13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0.vml"/><Relationship Id="rId6" Type="http://schemas.openxmlformats.org/officeDocument/2006/relationships/chart" Target="../charts/chart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Relationship Id="rId9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4.emf"/><Relationship Id="rId2" Type="http://schemas.openxmlformats.org/officeDocument/2006/relationships/tags" Target="../tags/tag148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82.vml"/><Relationship Id="rId6" Type="http://schemas.openxmlformats.org/officeDocument/2006/relationships/chart" Target="../charts/chart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24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83.vml"/><Relationship Id="rId6" Type="http://schemas.openxmlformats.org/officeDocument/2006/relationships/chart" Target="../charts/chart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27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84.vml"/><Relationship Id="rId6" Type="http://schemas.openxmlformats.org/officeDocument/2006/relationships/chart" Target="../charts/chart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85.vml"/><Relationship Id="rId6" Type="http://schemas.openxmlformats.org/officeDocument/2006/relationships/chart" Target="../charts/chart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chart" Target="../charts/chart3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EF1D2628-EDEE-4EF0-9105-EFA045742F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Diapositive think-cell" r:id="rId6" imgW="532" imgH="530" progId="TCLayout.ActiveDocument.1">
                  <p:embed/>
                </p:oleObj>
              </mc:Choice>
              <mc:Fallback>
                <p:oleObj name="Diapositive think-cell" r:id="rId6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EF1D2628-EDEE-4EF0-9105-EFA045742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17B0C4DF-F103-4770-91D4-8AD983298D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DBED12-936D-4FCB-AF2A-9B14077BA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47873"/>
            <a:ext cx="12192000" cy="3897052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CDCDAA06-AB41-40A8-98C9-F089413C0788}"/>
              </a:ext>
            </a:extLst>
          </p:cNvPr>
          <p:cNvGrpSpPr/>
          <p:nvPr/>
        </p:nvGrpSpPr>
        <p:grpSpPr>
          <a:xfrm>
            <a:off x="263352" y="6254668"/>
            <a:ext cx="5328592" cy="505028"/>
            <a:chOff x="263352" y="6254668"/>
            <a:chExt cx="5328592" cy="505028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44BDD9F-A407-4806-B628-F408C0FBD129}"/>
                </a:ext>
              </a:extLst>
            </p:cNvPr>
            <p:cNvSpPr/>
            <p:nvPr/>
          </p:nvSpPr>
          <p:spPr>
            <a:xfrm>
              <a:off x="465058" y="6254668"/>
              <a:ext cx="512688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2EAE676-5DF5-4CEC-827C-2DC0A5B0D209}"/>
                </a:ext>
              </a:extLst>
            </p:cNvPr>
            <p:cNvSpPr txBox="1"/>
            <p:nvPr/>
          </p:nvSpPr>
          <p:spPr>
            <a:xfrm>
              <a:off x="263352" y="6421142"/>
              <a:ext cx="1531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2F469C"/>
                  </a:solidFill>
                </a:rPr>
                <a:t>12 luglio 2021</a:t>
              </a:r>
            </a:p>
          </p:txBody>
        </p:sp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919474CC-A05D-4EEE-8044-1ADDB92DF803}"/>
              </a:ext>
            </a:extLst>
          </p:cNvPr>
          <p:cNvSpPr txBox="1">
            <a:spLocks/>
          </p:cNvSpPr>
          <p:nvPr/>
        </p:nvSpPr>
        <p:spPr>
          <a:xfrm>
            <a:off x="155340" y="5085184"/>
            <a:ext cx="12036660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latin typeface="Arial Black" panose="020B0A04020102020204" pitchFamily="34" charset="0"/>
              </a:rPr>
              <a:t>Focus speciale sulla pirateria AUDIOVISIVA ad un anno dal lockdown</a:t>
            </a:r>
          </a:p>
        </p:txBody>
      </p:sp>
    </p:spTree>
    <p:extLst>
      <p:ext uri="{BB962C8B-B14F-4D97-AF65-F5344CB8AC3E}">
        <p14:creationId xmlns:p14="http://schemas.microsoft.com/office/powerpoint/2010/main" val="104021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08FADD9-05E9-48AD-8AD7-9C208925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46021"/>
            <a:ext cx="11732793" cy="596830"/>
          </a:xfrm>
        </p:spPr>
        <p:txBody>
          <a:bodyPr/>
          <a:lstStyle/>
          <a:p>
            <a:r>
              <a:rPr lang="it-IT" sz="4000" dirty="0">
                <a:solidFill>
                  <a:schemeClr val="bg2"/>
                </a:solidFill>
              </a:rPr>
              <a:t>LA PIRATERIA AUDIOVISIVA IN ITALIA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791FC6-67AF-48B1-82E6-BDA2ECADFA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/>
          <a:p>
            <a:fld id="{D61AABEC-672F-4B68-B914-690DA978312C}" type="slidenum">
              <a:rPr lang="en-GB" smtClean="0"/>
              <a:pPr/>
              <a:t>10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696E3AC7-3FB1-46DF-8F3C-4C74D2101653}"/>
              </a:ext>
            </a:extLst>
          </p:cNvPr>
          <p:cNvSpPr txBox="1">
            <a:spLocks/>
          </p:cNvSpPr>
          <p:nvPr/>
        </p:nvSpPr>
        <p:spPr>
          <a:xfrm>
            <a:off x="2550480" y="2192212"/>
            <a:ext cx="717355" cy="461665"/>
          </a:xfrm>
          <a:prstGeom prst="rect">
            <a:avLst/>
          </a:prstGeom>
        </p:spPr>
        <p:txBody>
          <a:bodyPr vert="horz" wrap="square" lIns="108000" tIns="45720" rIns="18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vs</a:t>
            </a:r>
          </a:p>
        </p:txBody>
      </p:sp>
      <p:cxnSp>
        <p:nvCxnSpPr>
          <p:cNvPr id="13" name="Connecteur droit 9">
            <a:extLst>
              <a:ext uri="{FF2B5EF4-FFF2-40B4-BE49-F238E27FC236}">
                <a16:creationId xmlns:a16="http://schemas.microsoft.com/office/drawing/2014/main" id="{5CDE5F9D-0DAD-4751-8667-4D8D90EFE146}"/>
              </a:ext>
            </a:extLst>
          </p:cNvPr>
          <p:cNvCxnSpPr>
            <a:cxnSpLocks/>
          </p:cNvCxnSpPr>
          <p:nvPr/>
        </p:nvCxnSpPr>
        <p:spPr>
          <a:xfrm>
            <a:off x="457960" y="3013109"/>
            <a:ext cx="20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3">
            <a:extLst>
              <a:ext uri="{FF2B5EF4-FFF2-40B4-BE49-F238E27FC236}">
                <a16:creationId xmlns:a16="http://schemas.microsoft.com/office/drawing/2014/main" id="{5885C293-F91D-4B86-8AED-7472C2958123}"/>
              </a:ext>
            </a:extLst>
          </p:cNvPr>
          <p:cNvSpPr txBox="1"/>
          <p:nvPr/>
        </p:nvSpPr>
        <p:spPr>
          <a:xfrm>
            <a:off x="457960" y="1808820"/>
            <a:ext cx="157254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37</a:t>
            </a:r>
            <a:r>
              <a:rPr lang="en-GB" sz="4800" b="1" dirty="0">
                <a:solidFill>
                  <a:schemeClr val="bg1"/>
                </a:solidFill>
              </a:rPr>
              <a:t>%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17" name="ZoneTexte 17">
            <a:extLst>
              <a:ext uri="{FF2B5EF4-FFF2-40B4-BE49-F238E27FC236}">
                <a16:creationId xmlns:a16="http://schemas.microsoft.com/office/drawing/2014/main" id="{87E6B684-9E66-4F78-9714-8A70E020938A}"/>
              </a:ext>
            </a:extLst>
          </p:cNvPr>
          <p:cNvSpPr txBox="1"/>
          <p:nvPr/>
        </p:nvSpPr>
        <p:spPr>
          <a:xfrm>
            <a:off x="457960" y="3051209"/>
            <a:ext cx="5450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cxnSp>
        <p:nvCxnSpPr>
          <p:cNvPr id="22" name="Connecteur droit 9">
            <a:extLst>
              <a:ext uri="{FF2B5EF4-FFF2-40B4-BE49-F238E27FC236}">
                <a16:creationId xmlns:a16="http://schemas.microsoft.com/office/drawing/2014/main" id="{B504BE9C-8582-442E-8510-9A058E5267E8}"/>
              </a:ext>
            </a:extLst>
          </p:cNvPr>
          <p:cNvCxnSpPr>
            <a:cxnSpLocks/>
          </p:cNvCxnSpPr>
          <p:nvPr/>
        </p:nvCxnSpPr>
        <p:spPr>
          <a:xfrm>
            <a:off x="3215680" y="3013109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3">
            <a:extLst>
              <a:ext uri="{FF2B5EF4-FFF2-40B4-BE49-F238E27FC236}">
                <a16:creationId xmlns:a16="http://schemas.microsoft.com/office/drawing/2014/main" id="{64A303CF-E517-4B58-81B4-DB2BA69C2F87}"/>
              </a:ext>
            </a:extLst>
          </p:cNvPr>
          <p:cNvSpPr txBox="1"/>
          <p:nvPr/>
        </p:nvSpPr>
        <p:spPr>
          <a:xfrm>
            <a:off x="3215680" y="1808820"/>
            <a:ext cx="157254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40</a:t>
            </a:r>
            <a:r>
              <a:rPr lang="en-GB" sz="48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D28590A3-CBC7-40AE-8189-38E9629606C3}"/>
              </a:ext>
            </a:extLst>
          </p:cNvPr>
          <p:cNvSpPr txBox="1"/>
          <p:nvPr/>
        </p:nvSpPr>
        <p:spPr>
          <a:xfrm>
            <a:off x="3215680" y="3051209"/>
            <a:ext cx="222721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QUARANTENA 2020</a:t>
            </a:r>
          </a:p>
        </p:txBody>
      </p:sp>
      <p:sp>
        <p:nvSpPr>
          <p:cNvPr id="11" name="Titolo 5">
            <a:extLst>
              <a:ext uri="{FF2B5EF4-FFF2-40B4-BE49-F238E27FC236}">
                <a16:creationId xmlns:a16="http://schemas.microsoft.com/office/drawing/2014/main" id="{3D73131C-01E7-469F-BC0A-B4BDB2EFF1E3}"/>
              </a:ext>
            </a:extLst>
          </p:cNvPr>
          <p:cNvSpPr txBox="1">
            <a:spLocks/>
          </p:cNvSpPr>
          <p:nvPr/>
        </p:nvSpPr>
        <p:spPr>
          <a:xfrm>
            <a:off x="443372" y="1291062"/>
            <a:ext cx="8244916" cy="495905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INCIDENZA totale pirati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AA7BB61-75A7-4106-9A5A-DFA913ED28CC}"/>
              </a:ext>
            </a:extLst>
          </p:cNvPr>
          <p:cNvSpPr txBox="1">
            <a:spLocks/>
          </p:cNvSpPr>
          <p:nvPr/>
        </p:nvSpPr>
        <p:spPr>
          <a:xfrm>
            <a:off x="2550480" y="4499198"/>
            <a:ext cx="717355" cy="461665"/>
          </a:xfrm>
          <a:prstGeom prst="rect">
            <a:avLst/>
          </a:prstGeom>
        </p:spPr>
        <p:txBody>
          <a:bodyPr vert="horz" wrap="square" lIns="108000" tIns="45720" rIns="18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vs</a:t>
            </a:r>
          </a:p>
        </p:txBody>
      </p:sp>
      <p:cxnSp>
        <p:nvCxnSpPr>
          <p:cNvPr id="16" name="Connecteur droit 9">
            <a:extLst>
              <a:ext uri="{FF2B5EF4-FFF2-40B4-BE49-F238E27FC236}">
                <a16:creationId xmlns:a16="http://schemas.microsoft.com/office/drawing/2014/main" id="{90D42FBA-FAEF-4A6C-ACAB-35001DFBEC18}"/>
              </a:ext>
            </a:extLst>
          </p:cNvPr>
          <p:cNvCxnSpPr>
            <a:cxnSpLocks/>
          </p:cNvCxnSpPr>
          <p:nvPr/>
        </p:nvCxnSpPr>
        <p:spPr>
          <a:xfrm>
            <a:off x="459830" y="5439079"/>
            <a:ext cx="20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3">
            <a:extLst>
              <a:ext uri="{FF2B5EF4-FFF2-40B4-BE49-F238E27FC236}">
                <a16:creationId xmlns:a16="http://schemas.microsoft.com/office/drawing/2014/main" id="{D430D551-7425-4D93-9DC3-64866FDAD363}"/>
              </a:ext>
            </a:extLst>
          </p:cNvPr>
          <p:cNvSpPr txBox="1"/>
          <p:nvPr/>
        </p:nvSpPr>
        <p:spPr>
          <a:xfrm>
            <a:off x="459830" y="4234790"/>
            <a:ext cx="166391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69</a:t>
            </a:r>
            <a:r>
              <a:rPr lang="en-GB" sz="2800" b="1" dirty="0">
                <a:solidFill>
                  <a:schemeClr val="bg1"/>
                </a:solidFill>
              </a:rPr>
              <a:t>mio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19" name="ZoneTexte 17">
            <a:extLst>
              <a:ext uri="{FF2B5EF4-FFF2-40B4-BE49-F238E27FC236}">
                <a16:creationId xmlns:a16="http://schemas.microsoft.com/office/drawing/2014/main" id="{CFDA5F7B-15CB-44CD-BB53-B067BC8193D0}"/>
              </a:ext>
            </a:extLst>
          </p:cNvPr>
          <p:cNvSpPr txBox="1"/>
          <p:nvPr/>
        </p:nvSpPr>
        <p:spPr>
          <a:xfrm>
            <a:off x="459829" y="5486802"/>
            <a:ext cx="31158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BIMESTRE MEDIO </a:t>
            </a:r>
            <a:br>
              <a:rPr lang="en-GB" sz="1600" b="1" dirty="0">
                <a:solidFill>
                  <a:schemeClr val="bg1"/>
                </a:solidFill>
                <a:latin typeface="+mj-lt"/>
              </a:rPr>
            </a:br>
            <a:r>
              <a:rPr lang="en-GB" sz="1600" b="1" dirty="0">
                <a:solidFill>
                  <a:schemeClr val="bg1"/>
                </a:solidFill>
                <a:latin typeface="+mj-lt"/>
              </a:rPr>
              <a:t>2019</a:t>
            </a:r>
          </a:p>
        </p:txBody>
      </p:sp>
      <p:cxnSp>
        <p:nvCxnSpPr>
          <p:cNvPr id="20" name="Connecteur droit 9">
            <a:extLst>
              <a:ext uri="{FF2B5EF4-FFF2-40B4-BE49-F238E27FC236}">
                <a16:creationId xmlns:a16="http://schemas.microsoft.com/office/drawing/2014/main" id="{F177952F-A1CD-4086-AB1F-589AD25E857F}"/>
              </a:ext>
            </a:extLst>
          </p:cNvPr>
          <p:cNvCxnSpPr>
            <a:cxnSpLocks/>
          </p:cNvCxnSpPr>
          <p:nvPr/>
        </p:nvCxnSpPr>
        <p:spPr>
          <a:xfrm>
            <a:off x="3217550" y="5439079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3">
            <a:extLst>
              <a:ext uri="{FF2B5EF4-FFF2-40B4-BE49-F238E27FC236}">
                <a16:creationId xmlns:a16="http://schemas.microsoft.com/office/drawing/2014/main" id="{E68A1C1F-FDD0-465D-983D-52DFCFB38A56}"/>
              </a:ext>
            </a:extLst>
          </p:cNvPr>
          <p:cNvSpPr txBox="1"/>
          <p:nvPr/>
        </p:nvSpPr>
        <p:spPr>
          <a:xfrm>
            <a:off x="3217550" y="4234790"/>
            <a:ext cx="21768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243</a:t>
            </a:r>
            <a:r>
              <a:rPr lang="en-GB" sz="2800" b="1" dirty="0">
                <a:solidFill>
                  <a:schemeClr val="bg1"/>
                </a:solidFill>
              </a:rPr>
              <a:t>mio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25" name="ZoneTexte 17">
            <a:extLst>
              <a:ext uri="{FF2B5EF4-FFF2-40B4-BE49-F238E27FC236}">
                <a16:creationId xmlns:a16="http://schemas.microsoft.com/office/drawing/2014/main" id="{1CDB3F75-0D9B-4A68-9388-463E54A11B1C}"/>
              </a:ext>
            </a:extLst>
          </p:cNvPr>
          <p:cNvSpPr txBox="1"/>
          <p:nvPr/>
        </p:nvSpPr>
        <p:spPr>
          <a:xfrm>
            <a:off x="3217550" y="5486802"/>
            <a:ext cx="22159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QUARANTENA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2020</a:t>
            </a:r>
          </a:p>
        </p:txBody>
      </p:sp>
      <p:sp>
        <p:nvSpPr>
          <p:cNvPr id="26" name="Titolo 5">
            <a:extLst>
              <a:ext uri="{FF2B5EF4-FFF2-40B4-BE49-F238E27FC236}">
                <a16:creationId xmlns:a16="http://schemas.microsoft.com/office/drawing/2014/main" id="{E7DCD077-E7AB-4334-9D11-6F535070D4B5}"/>
              </a:ext>
            </a:extLst>
          </p:cNvPr>
          <p:cNvSpPr txBox="1">
            <a:spLocks/>
          </p:cNvSpPr>
          <p:nvPr/>
        </p:nvSpPr>
        <p:spPr>
          <a:xfrm>
            <a:off x="445242" y="3717032"/>
            <a:ext cx="8244916" cy="495905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ATTI piratERIA</a:t>
            </a:r>
          </a:p>
        </p:txBody>
      </p:sp>
      <p:sp>
        <p:nvSpPr>
          <p:cNvPr id="31" name="Segnaposto testo 6">
            <a:extLst>
              <a:ext uri="{FF2B5EF4-FFF2-40B4-BE49-F238E27FC236}">
                <a16:creationId xmlns:a16="http://schemas.microsoft.com/office/drawing/2014/main" id="{42E3CB2C-7AB4-4246-85FA-EFB296EEF66E}"/>
              </a:ext>
            </a:extLst>
          </p:cNvPr>
          <p:cNvSpPr txBox="1">
            <a:spLocks/>
          </p:cNvSpPr>
          <p:nvPr/>
        </p:nvSpPr>
        <p:spPr>
          <a:xfrm>
            <a:off x="5410267" y="2192212"/>
            <a:ext cx="717355" cy="461665"/>
          </a:xfrm>
          <a:prstGeom prst="rect">
            <a:avLst/>
          </a:prstGeom>
        </p:spPr>
        <p:txBody>
          <a:bodyPr vert="horz" wrap="square" lIns="108000" tIns="45720" rIns="18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vs</a:t>
            </a:r>
          </a:p>
        </p:txBody>
      </p:sp>
      <p:sp>
        <p:nvSpPr>
          <p:cNvPr id="32" name="Segnaposto testo 6">
            <a:extLst>
              <a:ext uri="{FF2B5EF4-FFF2-40B4-BE49-F238E27FC236}">
                <a16:creationId xmlns:a16="http://schemas.microsoft.com/office/drawing/2014/main" id="{F5754653-9D4A-4720-BC98-C11D23264E3B}"/>
              </a:ext>
            </a:extLst>
          </p:cNvPr>
          <p:cNvSpPr txBox="1">
            <a:spLocks/>
          </p:cNvSpPr>
          <p:nvPr/>
        </p:nvSpPr>
        <p:spPr>
          <a:xfrm>
            <a:off x="5410267" y="4499198"/>
            <a:ext cx="717355" cy="461665"/>
          </a:xfrm>
          <a:prstGeom prst="rect">
            <a:avLst/>
          </a:prstGeom>
        </p:spPr>
        <p:txBody>
          <a:bodyPr vert="horz" wrap="square" lIns="108000" tIns="45720" rIns="18000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vs</a:t>
            </a:r>
          </a:p>
        </p:txBody>
      </p:sp>
      <p:cxnSp>
        <p:nvCxnSpPr>
          <p:cNvPr id="33" name="Connecteur droit 9">
            <a:extLst>
              <a:ext uri="{FF2B5EF4-FFF2-40B4-BE49-F238E27FC236}">
                <a16:creationId xmlns:a16="http://schemas.microsoft.com/office/drawing/2014/main" id="{D4E04247-E73B-4F41-B968-2D50DE36E652}"/>
              </a:ext>
            </a:extLst>
          </p:cNvPr>
          <p:cNvCxnSpPr>
            <a:cxnSpLocks/>
          </p:cNvCxnSpPr>
          <p:nvPr/>
        </p:nvCxnSpPr>
        <p:spPr>
          <a:xfrm>
            <a:off x="6059996" y="3013109"/>
            <a:ext cx="20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13">
            <a:extLst>
              <a:ext uri="{FF2B5EF4-FFF2-40B4-BE49-F238E27FC236}">
                <a16:creationId xmlns:a16="http://schemas.microsoft.com/office/drawing/2014/main" id="{61A2C7DA-3269-4CBF-B69A-49BBABF183E0}"/>
              </a:ext>
            </a:extLst>
          </p:cNvPr>
          <p:cNvSpPr txBox="1"/>
          <p:nvPr/>
        </p:nvSpPr>
        <p:spPr>
          <a:xfrm>
            <a:off x="6059996" y="1808820"/>
            <a:ext cx="1572546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38</a:t>
            </a:r>
            <a:r>
              <a:rPr lang="en-GB" sz="48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5" name="ZoneTexte 17">
            <a:extLst>
              <a:ext uri="{FF2B5EF4-FFF2-40B4-BE49-F238E27FC236}">
                <a16:creationId xmlns:a16="http://schemas.microsoft.com/office/drawing/2014/main" id="{0C2DCC86-9966-475B-89C1-A78A552E684F}"/>
              </a:ext>
            </a:extLst>
          </p:cNvPr>
          <p:cNvSpPr txBox="1"/>
          <p:nvPr/>
        </p:nvSpPr>
        <p:spPr>
          <a:xfrm>
            <a:off x="6059996" y="3051209"/>
            <a:ext cx="23511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POST-QUARANTENA</a:t>
            </a:r>
          </a:p>
        </p:txBody>
      </p:sp>
      <p:cxnSp>
        <p:nvCxnSpPr>
          <p:cNvPr id="36" name="Connecteur droit 9">
            <a:extLst>
              <a:ext uri="{FF2B5EF4-FFF2-40B4-BE49-F238E27FC236}">
                <a16:creationId xmlns:a16="http://schemas.microsoft.com/office/drawing/2014/main" id="{57524C2C-1968-48C7-A4CA-7F15F225281D}"/>
              </a:ext>
            </a:extLst>
          </p:cNvPr>
          <p:cNvCxnSpPr>
            <a:cxnSpLocks/>
          </p:cNvCxnSpPr>
          <p:nvPr/>
        </p:nvCxnSpPr>
        <p:spPr>
          <a:xfrm>
            <a:off x="6061866" y="5439079"/>
            <a:ext cx="20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13">
            <a:extLst>
              <a:ext uri="{FF2B5EF4-FFF2-40B4-BE49-F238E27FC236}">
                <a16:creationId xmlns:a16="http://schemas.microsoft.com/office/drawing/2014/main" id="{9F3BB1CF-C258-4214-B322-3EAF0EB02AA7}"/>
              </a:ext>
            </a:extLst>
          </p:cNvPr>
          <p:cNvSpPr txBox="1"/>
          <p:nvPr/>
        </p:nvSpPr>
        <p:spPr>
          <a:xfrm>
            <a:off x="6061866" y="4234790"/>
            <a:ext cx="166391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57</a:t>
            </a:r>
            <a:r>
              <a:rPr lang="en-GB" sz="2800" b="1" dirty="0">
                <a:solidFill>
                  <a:schemeClr val="bg1"/>
                </a:solidFill>
              </a:rPr>
              <a:t>mio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38" name="ZoneTexte 17">
            <a:extLst>
              <a:ext uri="{FF2B5EF4-FFF2-40B4-BE49-F238E27FC236}">
                <a16:creationId xmlns:a16="http://schemas.microsoft.com/office/drawing/2014/main" id="{7F7C31E1-480E-4CD2-B124-B84C65C2EB56}"/>
              </a:ext>
            </a:extLst>
          </p:cNvPr>
          <p:cNvSpPr txBox="1"/>
          <p:nvPr/>
        </p:nvSpPr>
        <p:spPr>
          <a:xfrm>
            <a:off x="6061866" y="5486802"/>
            <a:ext cx="22822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BIMESTRE MEDIO </a:t>
            </a:r>
            <a:br>
              <a:rPr lang="en-GB" sz="1600" b="1" dirty="0">
                <a:solidFill>
                  <a:schemeClr val="bg1"/>
                </a:solidFill>
                <a:latin typeface="+mj-lt"/>
              </a:rPr>
            </a:br>
            <a:r>
              <a:rPr lang="en-GB" sz="1600" b="1" dirty="0">
                <a:solidFill>
                  <a:schemeClr val="bg1"/>
                </a:solidFill>
                <a:latin typeface="+mj-lt"/>
              </a:rPr>
              <a:t>POST-QUARANTENA</a:t>
            </a:r>
          </a:p>
        </p:txBody>
      </p:sp>
    </p:spTree>
    <p:extLst>
      <p:ext uri="{BB962C8B-B14F-4D97-AF65-F5344CB8AC3E}">
        <p14:creationId xmlns:p14="http://schemas.microsoft.com/office/powerpoint/2010/main" val="12599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5" grpId="0"/>
      <p:bldP spid="26" grpId="0"/>
      <p:bldP spid="32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D252346-9EC9-4EA7-A35D-C957DCF9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it-IT" dirty="0"/>
              <a:t>IL PROFILO dEi PIRATI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4783C7-E711-4869-8C0F-42F1540BBD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11</a:t>
            </a:fld>
            <a:r>
              <a:rPr lang="en-GB" dirty="0"/>
              <a:t> ‒ </a:t>
            </a:r>
          </a:p>
        </p:txBody>
      </p:sp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id="{71CEE4F3-2646-4524-AC7C-E221B6818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03965"/>
              </p:ext>
            </p:extLst>
          </p:nvPr>
        </p:nvGraphicFramePr>
        <p:xfrm>
          <a:off x="485774" y="1135080"/>
          <a:ext cx="5430205" cy="542626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28512">
                  <a:extLst>
                    <a:ext uri="{9D8B030D-6E8A-4147-A177-3AD203B41FA5}">
                      <a16:colId xmlns:a16="http://schemas.microsoft.com/office/drawing/2014/main" val="310438399"/>
                    </a:ext>
                  </a:extLst>
                </a:gridCol>
                <a:gridCol w="885104">
                  <a:extLst>
                    <a:ext uri="{9D8B030D-6E8A-4147-A177-3AD203B41FA5}">
                      <a16:colId xmlns:a16="http://schemas.microsoft.com/office/drawing/2014/main" val="2994831520"/>
                    </a:ext>
                  </a:extLst>
                </a:gridCol>
                <a:gridCol w="938863">
                  <a:extLst>
                    <a:ext uri="{9D8B030D-6E8A-4147-A177-3AD203B41FA5}">
                      <a16:colId xmlns:a16="http://schemas.microsoft.com/office/drawing/2014/main" val="1272893664"/>
                    </a:ext>
                  </a:extLst>
                </a:gridCol>
                <a:gridCol w="938863">
                  <a:extLst>
                    <a:ext uri="{9D8B030D-6E8A-4147-A177-3AD203B41FA5}">
                      <a16:colId xmlns:a16="http://schemas.microsoft.com/office/drawing/2014/main" val="4102287864"/>
                    </a:ext>
                  </a:extLst>
                </a:gridCol>
                <a:gridCol w="938863">
                  <a:extLst>
                    <a:ext uri="{9D8B030D-6E8A-4147-A177-3AD203B41FA5}">
                      <a16:colId xmlns:a16="http://schemas.microsoft.com/office/drawing/2014/main" val="2407337891"/>
                    </a:ext>
                  </a:extLst>
                </a:gridCol>
              </a:tblGrid>
              <a:tr h="300351">
                <a:tc rowSpan="2"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chemeClr val="bg1"/>
                          </a:solidFill>
                        </a:rPr>
                        <a:t>Valori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solidFill>
                            <a:schemeClr val="bg1"/>
                          </a:solidFill>
                        </a:rPr>
                        <a:t>Pop 15+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PIRATI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68522"/>
                  </a:ext>
                </a:extLst>
              </a:tr>
              <a:tr h="300351"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Q 2020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1277"/>
                  </a:ext>
                </a:extLst>
              </a:tr>
              <a:tr h="347775">
                <a:tc>
                  <a:txBody>
                    <a:bodyPr/>
                    <a:lstStyle/>
                    <a:p>
                      <a:r>
                        <a:rPr lang="en-GB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Genere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94801"/>
                  </a:ext>
                </a:extLst>
              </a:tr>
              <a:tr h="316159">
                <a:tc>
                  <a:txBody>
                    <a:bodyPr/>
                    <a:lstStyle/>
                    <a:p>
                      <a:r>
                        <a:rPr lang="en-GB" sz="1400" noProof="0">
                          <a:solidFill>
                            <a:schemeClr val="tx1"/>
                          </a:solidFill>
                          <a:latin typeface="+mn-lt"/>
                        </a:rPr>
                        <a:t>Uomo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37441"/>
                  </a:ext>
                </a:extLst>
              </a:tr>
              <a:tr h="316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784945"/>
                  </a:ext>
                </a:extLst>
              </a:tr>
              <a:tr h="347775">
                <a:tc>
                  <a:txBody>
                    <a:bodyPr/>
                    <a:lstStyle/>
                    <a:p>
                      <a:r>
                        <a:rPr lang="en-GB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Età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9079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16-24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896528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25-34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4861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35-44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632574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45-54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630974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699895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r>
                        <a:rPr lang="en-GB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Area Geografica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88825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r>
                        <a:rPr lang="en-GB" sz="1400" noProof="0">
                          <a:solidFill>
                            <a:schemeClr val="tx1"/>
                          </a:solidFill>
                          <a:latin typeface="+mn-lt"/>
                        </a:rPr>
                        <a:t>Nord Ovest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05547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157567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r>
                        <a:rPr lang="en-GB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Centro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13358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Sud e Isole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458954"/>
                  </a:ext>
                </a:extLst>
              </a:tr>
            </a:tbl>
          </a:graphicData>
        </a:graphic>
      </p:graphicFrame>
      <p:graphicFrame>
        <p:nvGraphicFramePr>
          <p:cNvPr id="27" name="Tableau 66">
            <a:extLst>
              <a:ext uri="{FF2B5EF4-FFF2-40B4-BE49-F238E27FC236}">
                <a16:creationId xmlns:a16="http://schemas.microsoft.com/office/drawing/2014/main" id="{8E55BB64-04E6-4E34-B694-D41FD706E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96116"/>
              </p:ext>
            </p:extLst>
          </p:nvPr>
        </p:nvGraphicFramePr>
        <p:xfrm>
          <a:off x="6417454" y="1124742"/>
          <a:ext cx="5403182" cy="435458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71328">
                  <a:extLst>
                    <a:ext uri="{9D8B030D-6E8A-4147-A177-3AD203B41FA5}">
                      <a16:colId xmlns:a16="http://schemas.microsoft.com/office/drawing/2014/main" val="310438399"/>
                    </a:ext>
                  </a:extLst>
                </a:gridCol>
                <a:gridCol w="813069">
                  <a:extLst>
                    <a:ext uri="{9D8B030D-6E8A-4147-A177-3AD203B41FA5}">
                      <a16:colId xmlns:a16="http://schemas.microsoft.com/office/drawing/2014/main" val="2994831520"/>
                    </a:ext>
                  </a:extLst>
                </a:gridCol>
                <a:gridCol w="728037">
                  <a:extLst>
                    <a:ext uri="{9D8B030D-6E8A-4147-A177-3AD203B41FA5}">
                      <a16:colId xmlns:a16="http://schemas.microsoft.com/office/drawing/2014/main" val="1860218667"/>
                    </a:ext>
                  </a:extLst>
                </a:gridCol>
                <a:gridCol w="1045374">
                  <a:extLst>
                    <a:ext uri="{9D8B030D-6E8A-4147-A177-3AD203B41FA5}">
                      <a16:colId xmlns:a16="http://schemas.microsoft.com/office/drawing/2014/main" val="4115819089"/>
                    </a:ext>
                  </a:extLst>
                </a:gridCol>
                <a:gridCol w="1045374">
                  <a:extLst>
                    <a:ext uri="{9D8B030D-6E8A-4147-A177-3AD203B41FA5}">
                      <a16:colId xmlns:a16="http://schemas.microsoft.com/office/drawing/2014/main" val="1270113156"/>
                    </a:ext>
                  </a:extLst>
                </a:gridCol>
              </a:tblGrid>
              <a:tr h="30035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>
                          <a:solidFill>
                            <a:schemeClr val="bg1"/>
                          </a:solidFill>
                        </a:rPr>
                        <a:t>Valori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solidFill>
                            <a:schemeClr val="bg1"/>
                          </a:solidFill>
                        </a:rPr>
                        <a:t>Pop 15+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PIRATI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i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68522"/>
                  </a:ext>
                </a:extLst>
              </a:tr>
              <a:tr h="3003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37%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Q 2020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40%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noProof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en-GB" sz="1600" b="0" i="1" noProof="0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27806"/>
                  </a:ext>
                </a:extLst>
              </a:tr>
              <a:tr h="347775">
                <a:tc>
                  <a:txBody>
                    <a:bodyPr/>
                    <a:lstStyle/>
                    <a:p>
                      <a:r>
                        <a:rPr lang="en-GB" sz="1400" b="1" noProof="0">
                          <a:solidFill>
                            <a:schemeClr val="tx1"/>
                          </a:solidFill>
                          <a:latin typeface="+mn-lt"/>
                        </a:rPr>
                        <a:t>Ampiezza Centro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94801"/>
                  </a:ext>
                </a:extLst>
              </a:tr>
              <a:tr h="316159">
                <a:tc>
                  <a:txBody>
                    <a:bodyPr/>
                    <a:lstStyle/>
                    <a:p>
                      <a:r>
                        <a:rPr lang="en-GB" sz="1400" noProof="0">
                          <a:solidFill>
                            <a:schemeClr val="tx1"/>
                          </a:solidFill>
                          <a:latin typeface="+mn-lt"/>
                        </a:rPr>
                        <a:t>Meno di 30.000 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37441"/>
                  </a:ext>
                </a:extLst>
              </a:tr>
              <a:tr h="316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30.000-100.000 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784945"/>
                  </a:ext>
                </a:extLst>
              </a:tr>
              <a:tr h="347775">
                <a:tc>
                  <a:txBody>
                    <a:bodyPr/>
                    <a:lstStyle/>
                    <a:p>
                      <a:r>
                        <a:rPr lang="en-GB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Oltre 100.000 ab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90790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Titolo di studio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96528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Laurea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4861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laurea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632574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Stato professionale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30974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Lavora</a:t>
                      </a:r>
                    </a:p>
                  </a:txBody>
                  <a:tcPr marL="90000" marR="90000" marT="46800" marB="468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699895"/>
                  </a:ext>
                </a:extLst>
              </a:tr>
              <a:tr h="318400">
                <a:tc>
                  <a:txBody>
                    <a:bodyPr/>
                    <a:lstStyle/>
                    <a:p>
                      <a:pPr algn="just"/>
                      <a:r>
                        <a:rPr lang="en-GB" sz="1400" b="0" noProof="0">
                          <a:solidFill>
                            <a:schemeClr val="tx1"/>
                          </a:solidFill>
                          <a:latin typeface="+mn-lt"/>
                        </a:rPr>
                        <a:t>Non lavora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688825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C2570B4D-AC99-42AC-8C32-A72AB2EDBFBE}"/>
              </a:ext>
            </a:extLst>
          </p:cNvPr>
          <p:cNvSpPr/>
          <p:nvPr/>
        </p:nvSpPr>
        <p:spPr>
          <a:xfrm>
            <a:off x="9948428" y="3663517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306EAF8-4E45-4D79-AAB3-EEC4CFE4B62F}"/>
              </a:ext>
            </a:extLst>
          </p:cNvPr>
          <p:cNvSpPr/>
          <p:nvPr/>
        </p:nvSpPr>
        <p:spPr>
          <a:xfrm>
            <a:off x="9096586" y="3013708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AA57F85-681D-42F6-B77F-6878E221E044}"/>
              </a:ext>
            </a:extLst>
          </p:cNvPr>
          <p:cNvSpPr/>
          <p:nvPr/>
        </p:nvSpPr>
        <p:spPr>
          <a:xfrm>
            <a:off x="11028549" y="3663517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6C5894B-CB03-4186-B7F1-EF7D811428B2}"/>
              </a:ext>
            </a:extLst>
          </p:cNvPr>
          <p:cNvSpPr/>
          <p:nvPr/>
        </p:nvSpPr>
        <p:spPr>
          <a:xfrm>
            <a:off x="9096586" y="5144480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35B77AB0-8E54-4A00-8D33-7EDC4D3365E0}"/>
              </a:ext>
            </a:extLst>
          </p:cNvPr>
          <p:cNvSpPr/>
          <p:nvPr/>
        </p:nvSpPr>
        <p:spPr>
          <a:xfrm>
            <a:off x="9096585" y="3663517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A214F31-9173-49E9-8720-781BD69A373F}"/>
              </a:ext>
            </a:extLst>
          </p:cNvPr>
          <p:cNvSpPr/>
          <p:nvPr/>
        </p:nvSpPr>
        <p:spPr>
          <a:xfrm>
            <a:off x="3287689" y="2384884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8EC681F-AD97-4485-9634-8768235B9327}"/>
              </a:ext>
            </a:extLst>
          </p:cNvPr>
          <p:cNvSpPr/>
          <p:nvPr/>
        </p:nvSpPr>
        <p:spPr>
          <a:xfrm>
            <a:off x="3276702" y="6219234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43EDCAA-F020-421C-BB45-3701A1CE2DB4}"/>
              </a:ext>
            </a:extLst>
          </p:cNvPr>
          <p:cNvSpPr/>
          <p:nvPr/>
        </p:nvSpPr>
        <p:spPr>
          <a:xfrm>
            <a:off x="4198526" y="6231636"/>
            <a:ext cx="576063" cy="35158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527FB83-4ACE-4C1D-BBD0-6BB5B9B9EDED}"/>
              </a:ext>
            </a:extLst>
          </p:cNvPr>
          <p:cNvSpPr/>
          <p:nvPr/>
        </p:nvSpPr>
        <p:spPr>
          <a:xfrm>
            <a:off x="4198526" y="3393064"/>
            <a:ext cx="576063" cy="61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6ADDE4C-E71E-4C30-9A66-F0460DDC2A9E}"/>
              </a:ext>
            </a:extLst>
          </p:cNvPr>
          <p:cNvSpPr/>
          <p:nvPr/>
        </p:nvSpPr>
        <p:spPr>
          <a:xfrm>
            <a:off x="3276703" y="3393064"/>
            <a:ext cx="576063" cy="61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8EC298D-1310-42B4-A0BB-3E2816D6F586}"/>
              </a:ext>
            </a:extLst>
          </p:cNvPr>
          <p:cNvSpPr/>
          <p:nvPr/>
        </p:nvSpPr>
        <p:spPr>
          <a:xfrm>
            <a:off x="5159897" y="3393064"/>
            <a:ext cx="576063" cy="612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12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3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68660"/>
            <a:ext cx="9842588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IN FLESSIONE L’INCIDENZA DELLA PIRTERIA DI FILM E SERIE; DINAMICA OPPOSTA PER LO SPORT LIVE</a:t>
            </a:r>
            <a:endParaRPr lang="en-GB" i="1" dirty="0"/>
          </a:p>
        </p:txBody>
      </p:sp>
      <p:graphicFrame>
        <p:nvGraphicFramePr>
          <p:cNvPr id="84" name="Graphique 7">
            <a:extLst>
              <a:ext uri="{FF2B5EF4-FFF2-40B4-BE49-F238E27FC236}">
                <a16:creationId xmlns:a16="http://schemas.microsoft.com/office/drawing/2014/main" id="{C43541B8-672C-4B88-89D6-925CD0357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887483"/>
              </p:ext>
            </p:extLst>
          </p:nvPr>
        </p:nvGraphicFramePr>
        <p:xfrm>
          <a:off x="-60684" y="2700097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6" name="Graphique 7">
            <a:extLst>
              <a:ext uri="{FF2B5EF4-FFF2-40B4-BE49-F238E27FC236}">
                <a16:creationId xmlns:a16="http://schemas.microsoft.com/office/drawing/2014/main" id="{B8544B9C-CDF0-4D87-B308-7815AE53D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354710"/>
              </p:ext>
            </p:extLst>
          </p:nvPr>
        </p:nvGraphicFramePr>
        <p:xfrm>
          <a:off x="2871543" y="2700097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7" name="Graphique 7">
            <a:extLst>
              <a:ext uri="{FF2B5EF4-FFF2-40B4-BE49-F238E27FC236}">
                <a16:creationId xmlns:a16="http://schemas.microsoft.com/office/drawing/2014/main" id="{07CE203B-6B3E-4C28-A77C-CF2DF7143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357390"/>
              </p:ext>
            </p:extLst>
          </p:nvPr>
        </p:nvGraphicFramePr>
        <p:xfrm>
          <a:off x="5803770" y="2700097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8" name="Graphique 7">
            <a:extLst>
              <a:ext uri="{FF2B5EF4-FFF2-40B4-BE49-F238E27FC236}">
                <a16:creationId xmlns:a16="http://schemas.microsoft.com/office/drawing/2014/main" id="{6763E723-3733-4021-88EF-098E6BE87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577797"/>
              </p:ext>
            </p:extLst>
          </p:nvPr>
        </p:nvGraphicFramePr>
        <p:xfrm>
          <a:off x="8735997" y="2700097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3" name="Rectangle 19">
            <a:extLst>
              <a:ext uri="{FF2B5EF4-FFF2-40B4-BE49-F238E27FC236}">
                <a16:creationId xmlns:a16="http://schemas.microsoft.com/office/drawing/2014/main" id="{87D39169-04E3-42ED-8CB9-E05E5B8D451E}"/>
              </a:ext>
            </a:extLst>
          </p:cNvPr>
          <p:cNvSpPr/>
          <p:nvPr/>
        </p:nvSpPr>
        <p:spPr>
          <a:xfrm>
            <a:off x="6827011" y="5694998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>
                <a:solidFill>
                  <a:schemeClr val="bg2"/>
                </a:solidFill>
              </a:rPr>
              <a:t>Bimestre medio post-quarantena</a:t>
            </a: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8DED8DCE-448F-48C6-A330-E92386A6FEC4}"/>
              </a:ext>
            </a:extLst>
          </p:cNvPr>
          <p:cNvSpPr/>
          <p:nvPr/>
        </p:nvSpPr>
        <p:spPr>
          <a:xfrm>
            <a:off x="4861190" y="5694998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91" name="Rectangle 20">
            <a:extLst>
              <a:ext uri="{FF2B5EF4-FFF2-40B4-BE49-F238E27FC236}">
                <a16:creationId xmlns:a16="http://schemas.microsoft.com/office/drawing/2014/main" id="{38199F01-80DB-4BCB-963E-AD1052A2DFDD}"/>
              </a:ext>
            </a:extLst>
          </p:cNvPr>
          <p:cNvSpPr/>
          <p:nvPr/>
        </p:nvSpPr>
        <p:spPr>
          <a:xfrm>
            <a:off x="2508949" y="5694998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D3F264BB-7934-4228-8AA5-405C9F7FE8BA}"/>
              </a:ext>
            </a:extLst>
          </p:cNvPr>
          <p:cNvSpPr txBox="1"/>
          <p:nvPr/>
        </p:nvSpPr>
        <p:spPr>
          <a:xfrm>
            <a:off x="1021789" y="170609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FILM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20794B57-B762-40ED-9251-5A6DC3E6FF7A}"/>
              </a:ext>
            </a:extLst>
          </p:cNvPr>
          <p:cNvSpPr txBox="1"/>
          <p:nvPr/>
        </p:nvSpPr>
        <p:spPr>
          <a:xfrm>
            <a:off x="3932270" y="1706096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SERIE / FICTION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52E6750E-A4C6-48C2-80E1-78ADA2018548}"/>
              </a:ext>
            </a:extLst>
          </p:cNvPr>
          <p:cNvSpPr txBox="1"/>
          <p:nvPr/>
        </p:nvSpPr>
        <p:spPr>
          <a:xfrm>
            <a:off x="6499994" y="1706096"/>
            <a:ext cx="212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PROGRAMMI TV</a:t>
            </a:r>
          </a:p>
        </p:txBody>
      </p:sp>
      <p:grpSp>
        <p:nvGrpSpPr>
          <p:cNvPr id="96" name="Group 61">
            <a:extLst>
              <a:ext uri="{FF2B5EF4-FFF2-40B4-BE49-F238E27FC236}">
                <a16:creationId xmlns:a16="http://schemas.microsoft.com/office/drawing/2014/main" id="{9643D80D-2BA2-47A3-9777-08602F654AB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448029" y="2205565"/>
            <a:ext cx="539750" cy="488950"/>
            <a:chOff x="3044" y="2953"/>
            <a:chExt cx="340" cy="308"/>
          </a:xfrm>
        </p:grpSpPr>
        <p:sp>
          <p:nvSpPr>
            <p:cNvPr id="97" name="Line 62">
              <a:extLst>
                <a:ext uri="{FF2B5EF4-FFF2-40B4-BE49-F238E27FC236}">
                  <a16:creationId xmlns:a16="http://schemas.microsoft.com/office/drawing/2014/main" id="{4F5395C0-9AC9-4975-B691-AF6D6A7B8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Line 63">
              <a:extLst>
                <a:ext uri="{FF2B5EF4-FFF2-40B4-BE49-F238E27FC236}">
                  <a16:creationId xmlns:a16="http://schemas.microsoft.com/office/drawing/2014/main" id="{918F21A6-79C7-4A80-BDB6-4C1AA8C9D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Line 64">
              <a:extLst>
                <a:ext uri="{FF2B5EF4-FFF2-40B4-BE49-F238E27FC236}">
                  <a16:creationId xmlns:a16="http://schemas.microsoft.com/office/drawing/2014/main" id="{6F5A4C22-228B-40FC-8BCE-C36C70946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ine 65">
              <a:extLst>
                <a:ext uri="{FF2B5EF4-FFF2-40B4-BE49-F238E27FC236}">
                  <a16:creationId xmlns:a16="http://schemas.microsoft.com/office/drawing/2014/main" id="{5018E911-66D2-40E8-910F-849E93658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Line 66">
              <a:extLst>
                <a:ext uri="{FF2B5EF4-FFF2-40B4-BE49-F238E27FC236}">
                  <a16:creationId xmlns:a16="http://schemas.microsoft.com/office/drawing/2014/main" id="{F37B807C-520C-421A-87B2-0D1FD07BD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ine 67">
              <a:extLst>
                <a:ext uri="{FF2B5EF4-FFF2-40B4-BE49-F238E27FC236}">
                  <a16:creationId xmlns:a16="http://schemas.microsoft.com/office/drawing/2014/main" id="{6247647A-2AD6-4F05-9795-6A6155999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Line 68">
              <a:extLst>
                <a:ext uri="{FF2B5EF4-FFF2-40B4-BE49-F238E27FC236}">
                  <a16:creationId xmlns:a16="http://schemas.microsoft.com/office/drawing/2014/main" id="{6B38B721-9B1F-4235-9EDD-12C59C0B8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Line 69">
              <a:extLst>
                <a:ext uri="{FF2B5EF4-FFF2-40B4-BE49-F238E27FC236}">
                  <a16:creationId xmlns:a16="http://schemas.microsoft.com/office/drawing/2014/main" id="{4D56738F-2B22-4079-8976-5471798EE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Line 70">
              <a:extLst>
                <a:ext uri="{FF2B5EF4-FFF2-40B4-BE49-F238E27FC236}">
                  <a16:creationId xmlns:a16="http://schemas.microsoft.com/office/drawing/2014/main" id="{EEEAD959-08F9-436F-8B9B-EE9B14960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Line 71">
              <a:extLst>
                <a:ext uri="{FF2B5EF4-FFF2-40B4-BE49-F238E27FC236}">
                  <a16:creationId xmlns:a16="http://schemas.microsoft.com/office/drawing/2014/main" id="{FDFC0D20-DABA-402A-8216-FB7EF96F3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Line 72">
              <a:extLst>
                <a:ext uri="{FF2B5EF4-FFF2-40B4-BE49-F238E27FC236}">
                  <a16:creationId xmlns:a16="http://schemas.microsoft.com/office/drawing/2014/main" id="{501E89B6-7CFA-48CF-99A2-54657751F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ine 73">
              <a:extLst>
                <a:ext uri="{FF2B5EF4-FFF2-40B4-BE49-F238E27FC236}">
                  <a16:creationId xmlns:a16="http://schemas.microsoft.com/office/drawing/2014/main" id="{1F735B07-D504-4532-9B0C-86F919599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Line 74">
              <a:extLst>
                <a:ext uri="{FF2B5EF4-FFF2-40B4-BE49-F238E27FC236}">
                  <a16:creationId xmlns:a16="http://schemas.microsoft.com/office/drawing/2014/main" id="{BF2A57B6-B534-447E-B342-77260FF13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Line 75">
              <a:extLst>
                <a:ext uri="{FF2B5EF4-FFF2-40B4-BE49-F238E27FC236}">
                  <a16:creationId xmlns:a16="http://schemas.microsoft.com/office/drawing/2014/main" id="{08DDA420-D547-4ADE-8717-87D00FF5F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Line 76">
              <a:extLst>
                <a:ext uri="{FF2B5EF4-FFF2-40B4-BE49-F238E27FC236}">
                  <a16:creationId xmlns:a16="http://schemas.microsoft.com/office/drawing/2014/main" id="{64E72891-7F31-4F79-9732-DA6C7F733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Line 77">
              <a:extLst>
                <a:ext uri="{FF2B5EF4-FFF2-40B4-BE49-F238E27FC236}">
                  <a16:creationId xmlns:a16="http://schemas.microsoft.com/office/drawing/2014/main" id="{2BB101A0-08BE-44B7-91FB-A42C3EDEF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Line 78">
              <a:extLst>
                <a:ext uri="{FF2B5EF4-FFF2-40B4-BE49-F238E27FC236}">
                  <a16:creationId xmlns:a16="http://schemas.microsoft.com/office/drawing/2014/main" id="{0DBAADA4-8992-4617-8A92-9B1086FAC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013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Line 79">
              <a:extLst>
                <a:ext uri="{FF2B5EF4-FFF2-40B4-BE49-F238E27FC236}">
                  <a16:creationId xmlns:a16="http://schemas.microsoft.com/office/drawing/2014/main" id="{3F87A871-FB6F-4240-B512-D76FD350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201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8235F00D-2D02-46F9-A3DC-F1D29D091ED4}"/>
              </a:ext>
            </a:extLst>
          </p:cNvPr>
          <p:cNvGrpSpPr/>
          <p:nvPr/>
        </p:nvGrpSpPr>
        <p:grpSpPr>
          <a:xfrm>
            <a:off x="4366620" y="2265707"/>
            <a:ext cx="685264" cy="515221"/>
            <a:chOff x="5783026" y="2291010"/>
            <a:chExt cx="685264" cy="515221"/>
          </a:xfrm>
        </p:grpSpPr>
        <p:grpSp>
          <p:nvGrpSpPr>
            <p:cNvPr id="116" name="Group 19">
              <a:extLst>
                <a:ext uri="{FF2B5EF4-FFF2-40B4-BE49-F238E27FC236}">
                  <a16:creationId xmlns:a16="http://schemas.microsoft.com/office/drawing/2014/main" id="{76A06101-5F81-4642-B0D9-00A643FBCF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3026" y="2291010"/>
              <a:ext cx="513782" cy="515221"/>
              <a:chOff x="5448" y="2047"/>
              <a:chExt cx="357" cy="358"/>
            </a:xfrm>
            <a:solidFill>
              <a:schemeClr val="accent4"/>
            </a:solidFill>
          </p:grpSpPr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8B89DEDD-06E9-4B7C-AEE3-2B994789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2094"/>
                <a:ext cx="357" cy="311"/>
              </a:xfrm>
              <a:custGeom>
                <a:avLst/>
                <a:gdLst>
                  <a:gd name="T0" fmla="*/ 88 w 92"/>
                  <a:gd name="T1" fmla="*/ 80 h 80"/>
                  <a:gd name="T2" fmla="*/ 4 w 92"/>
                  <a:gd name="T3" fmla="*/ 80 h 80"/>
                  <a:gd name="T4" fmla="*/ 0 w 92"/>
                  <a:gd name="T5" fmla="*/ 76 h 80"/>
                  <a:gd name="T6" fmla="*/ 0 w 92"/>
                  <a:gd name="T7" fmla="*/ 4 h 80"/>
                  <a:gd name="T8" fmla="*/ 4 w 92"/>
                  <a:gd name="T9" fmla="*/ 0 h 80"/>
                  <a:gd name="T10" fmla="*/ 88 w 92"/>
                  <a:gd name="T11" fmla="*/ 0 h 80"/>
                  <a:gd name="T12" fmla="*/ 92 w 92"/>
                  <a:gd name="T13" fmla="*/ 4 h 80"/>
                  <a:gd name="T14" fmla="*/ 92 w 92"/>
                  <a:gd name="T15" fmla="*/ 76 h 80"/>
                  <a:gd name="T16" fmla="*/ 88 w 92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Line 22">
                <a:extLst>
                  <a:ext uri="{FF2B5EF4-FFF2-40B4-BE49-F238E27FC236}">
                    <a16:creationId xmlns:a16="http://schemas.microsoft.com/office/drawing/2014/main" id="{C70D396E-6FF4-49AD-97E5-E3F9D950E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172"/>
                <a:ext cx="357" cy="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Line 23">
                <a:extLst>
                  <a:ext uri="{FF2B5EF4-FFF2-40B4-BE49-F238E27FC236}">
                    <a16:creationId xmlns:a16="http://schemas.microsoft.com/office/drawing/2014/main" id="{FC6EC5EC-F43D-47F9-BA96-3BC848195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3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Line 24">
                <a:extLst>
                  <a:ext uri="{FF2B5EF4-FFF2-40B4-BE49-F238E27FC236}">
                    <a16:creationId xmlns:a16="http://schemas.microsoft.com/office/drawing/2014/main" id="{361F8D3B-4D11-4AA8-B9C2-995408EB4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0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5214603C-5C9B-4470-9841-DCACBAC19E64}"/>
                </a:ext>
              </a:extLst>
            </p:cNvPr>
            <p:cNvSpPr txBox="1"/>
            <p:nvPr/>
          </p:nvSpPr>
          <p:spPr>
            <a:xfrm>
              <a:off x="5784214" y="247534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TUE</a:t>
              </a:r>
            </a:p>
          </p:txBody>
        </p:sp>
      </p:grpSp>
      <p:grpSp>
        <p:nvGrpSpPr>
          <p:cNvPr id="122" name="Group 89">
            <a:extLst>
              <a:ext uri="{FF2B5EF4-FFF2-40B4-BE49-F238E27FC236}">
                <a16:creationId xmlns:a16="http://schemas.microsoft.com/office/drawing/2014/main" id="{093D75A7-A084-4FC8-B530-125C2A8351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7007" y="2155878"/>
            <a:ext cx="571332" cy="517266"/>
            <a:chOff x="5330" y="2920"/>
            <a:chExt cx="391" cy="354"/>
          </a:xfrm>
          <a:solidFill>
            <a:schemeClr val="accent4"/>
          </a:solidFill>
        </p:grpSpPr>
        <p:sp>
          <p:nvSpPr>
            <p:cNvPr id="123" name="Freeform 90">
              <a:extLst>
                <a:ext uri="{FF2B5EF4-FFF2-40B4-BE49-F238E27FC236}">
                  <a16:creationId xmlns:a16="http://schemas.microsoft.com/office/drawing/2014/main" id="{9AA01370-2ED3-403D-9483-D9B327C56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010"/>
              <a:ext cx="391" cy="264"/>
            </a:xfrm>
            <a:custGeom>
              <a:avLst/>
              <a:gdLst>
                <a:gd name="T0" fmla="*/ 180 w 184"/>
                <a:gd name="T1" fmla="*/ 124 h 124"/>
                <a:gd name="T2" fmla="*/ 4 w 184"/>
                <a:gd name="T3" fmla="*/ 124 h 124"/>
                <a:gd name="T4" fmla="*/ 0 w 184"/>
                <a:gd name="T5" fmla="*/ 120 h 124"/>
                <a:gd name="T6" fmla="*/ 0 w 184"/>
                <a:gd name="T7" fmla="*/ 4 h 124"/>
                <a:gd name="T8" fmla="*/ 4 w 184"/>
                <a:gd name="T9" fmla="*/ 0 h 124"/>
                <a:gd name="T10" fmla="*/ 180 w 184"/>
                <a:gd name="T11" fmla="*/ 0 h 124"/>
                <a:gd name="T12" fmla="*/ 184 w 184"/>
                <a:gd name="T13" fmla="*/ 4 h 124"/>
                <a:gd name="T14" fmla="*/ 184 w 184"/>
                <a:gd name="T15" fmla="*/ 120 h 124"/>
                <a:gd name="T16" fmla="*/ 180 w 18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4">
                  <a:moveTo>
                    <a:pt x="180" y="124"/>
                  </a:move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2"/>
                    <a:pt x="182" y="124"/>
                    <a:pt x="180" y="124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91">
              <a:extLst>
                <a:ext uri="{FF2B5EF4-FFF2-40B4-BE49-F238E27FC236}">
                  <a16:creationId xmlns:a16="http://schemas.microsoft.com/office/drawing/2014/main" id="{72998210-5AD3-40A0-A0B4-2B5CB1F9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3044"/>
              <a:ext cx="272" cy="196"/>
            </a:xfrm>
            <a:custGeom>
              <a:avLst/>
              <a:gdLst>
                <a:gd name="T0" fmla="*/ 116 w 128"/>
                <a:gd name="T1" fmla="*/ 92 h 92"/>
                <a:gd name="T2" fmla="*/ 12 w 128"/>
                <a:gd name="T3" fmla="*/ 92 h 92"/>
                <a:gd name="T4" fmla="*/ 0 w 128"/>
                <a:gd name="T5" fmla="*/ 80 h 92"/>
                <a:gd name="T6" fmla="*/ 0 w 128"/>
                <a:gd name="T7" fmla="*/ 12 h 92"/>
                <a:gd name="T8" fmla="*/ 12 w 128"/>
                <a:gd name="T9" fmla="*/ 0 h 92"/>
                <a:gd name="T10" fmla="*/ 116 w 128"/>
                <a:gd name="T11" fmla="*/ 0 h 92"/>
                <a:gd name="T12" fmla="*/ 128 w 128"/>
                <a:gd name="T13" fmla="*/ 12 h 92"/>
                <a:gd name="T14" fmla="*/ 128 w 128"/>
                <a:gd name="T15" fmla="*/ 80 h 92"/>
                <a:gd name="T16" fmla="*/ 116 w 12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92">
                  <a:moveTo>
                    <a:pt x="116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3" y="0"/>
                    <a:pt x="128" y="5"/>
                    <a:pt x="128" y="12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7"/>
                    <a:pt x="123" y="92"/>
                    <a:pt x="116" y="92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Line 92">
              <a:extLst>
                <a:ext uri="{FF2B5EF4-FFF2-40B4-BE49-F238E27FC236}">
                  <a16:creationId xmlns:a16="http://schemas.microsoft.com/office/drawing/2014/main" id="{4D09D2FD-082A-4468-8278-1CDC1A64E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206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Line 93">
              <a:extLst>
                <a:ext uri="{FF2B5EF4-FFF2-40B4-BE49-F238E27FC236}">
                  <a16:creationId xmlns:a16="http://schemas.microsoft.com/office/drawing/2014/main" id="{F41BC828-026F-46DB-A465-BE0BD0A4A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54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Line 94">
              <a:extLst>
                <a:ext uri="{FF2B5EF4-FFF2-40B4-BE49-F238E27FC236}">
                  <a16:creationId xmlns:a16="http://schemas.microsoft.com/office/drawing/2014/main" id="{84F80CCB-E210-4DA7-88AF-89611CE1A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03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95">
              <a:extLst>
                <a:ext uri="{FF2B5EF4-FFF2-40B4-BE49-F238E27FC236}">
                  <a16:creationId xmlns:a16="http://schemas.microsoft.com/office/drawing/2014/main" id="{AD3983E0-F81E-4416-8E3D-DBD0871E9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920"/>
              <a:ext cx="97" cy="64"/>
            </a:xfrm>
            <a:custGeom>
              <a:avLst/>
              <a:gdLst>
                <a:gd name="T0" fmla="*/ 0 w 97"/>
                <a:gd name="T1" fmla="*/ 30 h 64"/>
                <a:gd name="T2" fmla="*/ 34 w 97"/>
                <a:gd name="T3" fmla="*/ 64 h 64"/>
                <a:gd name="T4" fmla="*/ 97 w 97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4">
                  <a:moveTo>
                    <a:pt x="0" y="30"/>
                  </a:moveTo>
                  <a:lnTo>
                    <a:pt x="34" y="64"/>
                  </a:lnTo>
                  <a:lnTo>
                    <a:pt x="97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772C1D6C-4942-4479-A3C0-CF9350A8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3078"/>
              <a:ext cx="85" cy="42"/>
            </a:xfrm>
            <a:custGeom>
              <a:avLst/>
              <a:gdLst>
                <a:gd name="T0" fmla="*/ 40 w 40"/>
                <a:gd name="T1" fmla="*/ 0 h 20"/>
                <a:gd name="T2" fmla="*/ 8 w 40"/>
                <a:gd name="T3" fmla="*/ 0 h 20"/>
                <a:gd name="T4" fmla="*/ 0 w 40"/>
                <a:gd name="T5" fmla="*/ 8 h 20"/>
                <a:gd name="T6" fmla="*/ 0 w 4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457B48FA-93C4-4D2E-A97B-D0B67A2DE285}"/>
              </a:ext>
            </a:extLst>
          </p:cNvPr>
          <p:cNvSpPr txBox="1"/>
          <p:nvPr/>
        </p:nvSpPr>
        <p:spPr>
          <a:xfrm>
            <a:off x="9624392" y="1706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SPORT </a:t>
            </a:r>
            <a:r>
              <a:rPr lang="it-IT" b="1" i="1" dirty="0">
                <a:solidFill>
                  <a:schemeClr val="accent4"/>
                </a:solidFill>
              </a:rPr>
              <a:t>LIVE</a:t>
            </a:r>
          </a:p>
        </p:txBody>
      </p:sp>
      <p:grpSp>
        <p:nvGrpSpPr>
          <p:cNvPr id="131" name="Group 22">
            <a:extLst>
              <a:ext uri="{FF2B5EF4-FFF2-40B4-BE49-F238E27FC236}">
                <a16:creationId xmlns:a16="http://schemas.microsoft.com/office/drawing/2014/main" id="{BEE7ADB6-2652-4557-9EE3-2E796335CC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77524" y="2145928"/>
            <a:ext cx="635000" cy="635000"/>
            <a:chOff x="534" y="2089"/>
            <a:chExt cx="400" cy="400"/>
          </a:xfrm>
        </p:grpSpPr>
        <p:sp>
          <p:nvSpPr>
            <p:cNvPr id="132" name="Oval 23">
              <a:extLst>
                <a:ext uri="{FF2B5EF4-FFF2-40B4-BE49-F238E27FC236}">
                  <a16:creationId xmlns:a16="http://schemas.microsoft.com/office/drawing/2014/main" id="{667473B2-1CA1-4779-BB71-BB66FA016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2089"/>
              <a:ext cx="400" cy="400"/>
            </a:xfrm>
            <a:prstGeom prst="ellips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6AA783DB-001C-4DD9-88B6-B6AF45AB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2148"/>
              <a:ext cx="262" cy="191"/>
            </a:xfrm>
            <a:custGeom>
              <a:avLst/>
              <a:gdLst>
                <a:gd name="T0" fmla="*/ 115 w 262"/>
                <a:gd name="T1" fmla="*/ 0 h 191"/>
                <a:gd name="T2" fmla="*/ 156 w 262"/>
                <a:gd name="T3" fmla="*/ 53 h 191"/>
                <a:gd name="T4" fmla="*/ 243 w 262"/>
                <a:gd name="T5" fmla="*/ 63 h 191"/>
                <a:gd name="T6" fmla="*/ 262 w 262"/>
                <a:gd name="T7" fmla="*/ 150 h 191"/>
                <a:gd name="T8" fmla="*/ 181 w 262"/>
                <a:gd name="T9" fmla="*/ 191 h 191"/>
                <a:gd name="T10" fmla="*/ 115 w 262"/>
                <a:gd name="T11" fmla="*/ 128 h 191"/>
                <a:gd name="T12" fmla="*/ 40 w 262"/>
                <a:gd name="T13" fmla="*/ 147 h 191"/>
                <a:gd name="T14" fmla="*/ 0 w 262"/>
                <a:gd name="T15" fmla="*/ 88 h 191"/>
                <a:gd name="T16" fmla="*/ 34 w 262"/>
                <a:gd name="T17" fmla="*/ 19 h 191"/>
                <a:gd name="T18" fmla="*/ 115 w 262"/>
                <a:gd name="T1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91">
                  <a:moveTo>
                    <a:pt x="115" y="0"/>
                  </a:moveTo>
                  <a:lnTo>
                    <a:pt x="156" y="53"/>
                  </a:lnTo>
                  <a:lnTo>
                    <a:pt x="243" y="63"/>
                  </a:lnTo>
                  <a:lnTo>
                    <a:pt x="262" y="150"/>
                  </a:lnTo>
                  <a:lnTo>
                    <a:pt x="181" y="191"/>
                  </a:lnTo>
                  <a:lnTo>
                    <a:pt x="115" y="128"/>
                  </a:lnTo>
                  <a:lnTo>
                    <a:pt x="40" y="147"/>
                  </a:lnTo>
                  <a:lnTo>
                    <a:pt x="0" y="88"/>
                  </a:lnTo>
                  <a:lnTo>
                    <a:pt x="34" y="1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Line 25">
              <a:extLst>
                <a:ext uri="{FF2B5EF4-FFF2-40B4-BE49-F238E27FC236}">
                  <a16:creationId xmlns:a16="http://schemas.microsoft.com/office/drawing/2014/main" id="{1A0F316B-834E-43EE-A4E2-FBD8421E1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" y="2201"/>
              <a:ext cx="41" cy="75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26">
              <a:extLst>
                <a:ext uri="{FF2B5EF4-FFF2-40B4-BE49-F238E27FC236}">
                  <a16:creationId xmlns:a16="http://schemas.microsoft.com/office/drawing/2014/main" id="{0C186965-6751-4BC7-908A-BAA2FAA28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177"/>
              <a:ext cx="94" cy="34"/>
            </a:xfrm>
            <a:custGeom>
              <a:avLst/>
              <a:gdLst>
                <a:gd name="T0" fmla="*/ 0 w 94"/>
                <a:gd name="T1" fmla="*/ 34 h 34"/>
                <a:gd name="T2" fmla="*/ 35 w 94"/>
                <a:gd name="T3" fmla="*/ 0 h 34"/>
                <a:gd name="T4" fmla="*/ 94 w 94"/>
                <a:gd name="T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34">
                  <a:moveTo>
                    <a:pt x="0" y="34"/>
                  </a:moveTo>
                  <a:lnTo>
                    <a:pt x="35" y="0"/>
                  </a:lnTo>
                  <a:lnTo>
                    <a:pt x="94" y="31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27">
              <a:extLst>
                <a:ext uri="{FF2B5EF4-FFF2-40B4-BE49-F238E27FC236}">
                  <a16:creationId xmlns:a16="http://schemas.microsoft.com/office/drawing/2014/main" id="{BB2FF605-0626-423C-841F-1D85FFF68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289"/>
              <a:ext cx="94" cy="44"/>
            </a:xfrm>
            <a:custGeom>
              <a:avLst/>
              <a:gdLst>
                <a:gd name="T0" fmla="*/ 0 w 94"/>
                <a:gd name="T1" fmla="*/ 9 h 44"/>
                <a:gd name="T2" fmla="*/ 47 w 94"/>
                <a:gd name="T3" fmla="*/ 44 h 44"/>
                <a:gd name="T4" fmla="*/ 94 w 9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44">
                  <a:moveTo>
                    <a:pt x="0" y="9"/>
                  </a:moveTo>
                  <a:lnTo>
                    <a:pt x="47" y="44"/>
                  </a:lnTo>
                  <a:lnTo>
                    <a:pt x="94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28">
              <a:extLst>
                <a:ext uri="{FF2B5EF4-FFF2-40B4-BE49-F238E27FC236}">
                  <a16:creationId xmlns:a16="http://schemas.microsoft.com/office/drawing/2014/main" id="{178FC4AB-F19A-4618-8D30-AB2E03C0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333"/>
              <a:ext cx="141" cy="109"/>
            </a:xfrm>
            <a:custGeom>
              <a:avLst/>
              <a:gdLst>
                <a:gd name="T0" fmla="*/ 13 w 141"/>
                <a:gd name="T1" fmla="*/ 6 h 109"/>
                <a:gd name="T2" fmla="*/ 0 w 141"/>
                <a:gd name="T3" fmla="*/ 74 h 109"/>
                <a:gd name="T4" fmla="*/ 57 w 141"/>
                <a:gd name="T5" fmla="*/ 109 h 109"/>
                <a:gd name="T6" fmla="*/ 128 w 141"/>
                <a:gd name="T7" fmla="*/ 99 h 109"/>
                <a:gd name="T8" fmla="*/ 141 w 14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9">
                  <a:moveTo>
                    <a:pt x="13" y="6"/>
                  </a:moveTo>
                  <a:lnTo>
                    <a:pt x="0" y="74"/>
                  </a:lnTo>
                  <a:lnTo>
                    <a:pt x="57" y="109"/>
                  </a:lnTo>
                  <a:lnTo>
                    <a:pt x="128" y="99"/>
                  </a:lnTo>
                  <a:lnTo>
                    <a:pt x="141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Line 29">
              <a:extLst>
                <a:ext uri="{FF2B5EF4-FFF2-40B4-BE49-F238E27FC236}">
                  <a16:creationId xmlns:a16="http://schemas.microsoft.com/office/drawing/2014/main" id="{5BDB0A0A-494B-4D62-91CD-7BB338BE3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" y="2089"/>
              <a:ext cx="60" cy="5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Line 30">
              <a:extLst>
                <a:ext uri="{FF2B5EF4-FFF2-40B4-BE49-F238E27FC236}">
                  <a16:creationId xmlns:a16="http://schemas.microsoft.com/office/drawing/2014/main" id="{98C900C6-6C28-40E4-B3C6-C3EA58B74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8" y="2108"/>
              <a:ext cx="38" cy="6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Line 31">
              <a:extLst>
                <a:ext uri="{FF2B5EF4-FFF2-40B4-BE49-F238E27FC236}">
                  <a16:creationId xmlns:a16="http://schemas.microsoft.com/office/drawing/2014/main" id="{DE221F9D-427F-44A3-A048-84985C337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9" y="2133"/>
              <a:ext cx="3" cy="34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Line 32">
              <a:extLst>
                <a:ext uri="{FF2B5EF4-FFF2-40B4-BE49-F238E27FC236}">
                  <a16:creationId xmlns:a16="http://schemas.microsoft.com/office/drawing/2014/main" id="{31F58AA3-B0F0-45AA-87C6-DAA8121DA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" y="2236"/>
              <a:ext cx="44" cy="22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Line 33">
              <a:extLst>
                <a:ext uri="{FF2B5EF4-FFF2-40B4-BE49-F238E27FC236}">
                  <a16:creationId xmlns:a16="http://schemas.microsoft.com/office/drawing/2014/main" id="{14BF344B-134F-447C-B53F-B0BE83B1D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" y="2364"/>
              <a:ext cx="71" cy="6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743FA2A3-4216-41A9-BFAE-7AA6C340A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295"/>
              <a:ext cx="128" cy="131"/>
            </a:xfrm>
            <a:custGeom>
              <a:avLst/>
              <a:gdLst>
                <a:gd name="T0" fmla="*/ 128 w 128"/>
                <a:gd name="T1" fmla="*/ 112 h 131"/>
                <a:gd name="T2" fmla="*/ 44 w 128"/>
                <a:gd name="T3" fmla="*/ 131 h 131"/>
                <a:gd name="T4" fmla="*/ 0 w 128"/>
                <a:gd name="T5" fmla="*/ 75 h 131"/>
                <a:gd name="T6" fmla="*/ 0 w 128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1">
                  <a:moveTo>
                    <a:pt x="128" y="112"/>
                  </a:moveTo>
                  <a:lnTo>
                    <a:pt x="44" y="131"/>
                  </a:lnTo>
                  <a:lnTo>
                    <a:pt x="0" y="75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Line 35">
              <a:extLst>
                <a:ext uri="{FF2B5EF4-FFF2-40B4-BE49-F238E27FC236}">
                  <a16:creationId xmlns:a16="http://schemas.microsoft.com/office/drawing/2014/main" id="{7DD77B76-6101-47F1-B1B6-7C66511BC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" y="2426"/>
              <a:ext cx="0" cy="5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Line 36">
              <a:extLst>
                <a:ext uri="{FF2B5EF4-FFF2-40B4-BE49-F238E27FC236}">
                  <a16:creationId xmlns:a16="http://schemas.microsoft.com/office/drawing/2014/main" id="{BB3CD48C-03D3-458E-B6A4-B9170E7E9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" y="2442"/>
              <a:ext cx="16" cy="37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BDEC5C78-73F1-4BBA-9FBD-8B4898D91A69}"/>
              </a:ext>
            </a:extLst>
          </p:cNvPr>
          <p:cNvSpPr/>
          <p:nvPr/>
        </p:nvSpPr>
        <p:spPr>
          <a:xfrm>
            <a:off x="2239628" y="3747611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reccia in giù 65">
            <a:extLst>
              <a:ext uri="{FF2B5EF4-FFF2-40B4-BE49-F238E27FC236}">
                <a16:creationId xmlns:a16="http://schemas.microsoft.com/office/drawing/2014/main" id="{D39092C3-8A33-4C58-8263-EB5F3968F07E}"/>
              </a:ext>
            </a:extLst>
          </p:cNvPr>
          <p:cNvSpPr/>
          <p:nvPr/>
        </p:nvSpPr>
        <p:spPr>
          <a:xfrm>
            <a:off x="5173299" y="3993264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in giù 66">
            <a:extLst>
              <a:ext uri="{FF2B5EF4-FFF2-40B4-BE49-F238E27FC236}">
                <a16:creationId xmlns:a16="http://schemas.microsoft.com/office/drawing/2014/main" id="{1321A94B-A66A-4D56-B0D5-B4709D9B6B11}"/>
              </a:ext>
            </a:extLst>
          </p:cNvPr>
          <p:cNvSpPr/>
          <p:nvPr/>
        </p:nvSpPr>
        <p:spPr>
          <a:xfrm rot="10800000">
            <a:off x="11048199" y="4401108"/>
            <a:ext cx="252028" cy="468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18CF1D7-C07B-430B-A9D4-A6DC726F4A73}"/>
              </a:ext>
            </a:extLst>
          </p:cNvPr>
          <p:cNvSpPr txBox="1"/>
          <p:nvPr/>
        </p:nvSpPr>
        <p:spPr>
          <a:xfrm>
            <a:off x="2012926" y="5110165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FD88B62D-4FF3-4F37-B99F-C4703DE3BC0C}"/>
              </a:ext>
            </a:extLst>
          </p:cNvPr>
          <p:cNvSpPr txBox="1"/>
          <p:nvPr/>
        </p:nvSpPr>
        <p:spPr>
          <a:xfrm>
            <a:off x="4947157" y="5110165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pre-pandemia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9AC51171-7BA5-4F90-A8DC-1CC2D884D34F}"/>
              </a:ext>
            </a:extLst>
          </p:cNvPr>
          <p:cNvSpPr txBox="1"/>
          <p:nvPr/>
        </p:nvSpPr>
        <p:spPr>
          <a:xfrm>
            <a:off x="7879384" y="5093901"/>
            <a:ext cx="116397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aumento </a:t>
            </a:r>
            <a:r>
              <a:rPr lang="it-IT" sz="800" dirty="0">
                <a:solidFill>
                  <a:schemeClr val="bg2"/>
                </a:solidFill>
              </a:rPr>
              <a:t>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24D84137-93EE-4CAC-9391-0909403D89D2}"/>
              </a:ext>
            </a:extLst>
          </p:cNvPr>
          <p:cNvSpPr txBox="1"/>
          <p:nvPr/>
        </p:nvSpPr>
        <p:spPr>
          <a:xfrm>
            <a:off x="10647446" y="5093901"/>
            <a:ext cx="129290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aumento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pre-pandemia</a:t>
            </a:r>
          </a:p>
        </p:txBody>
      </p:sp>
      <p:sp>
        <p:nvSpPr>
          <p:cNvPr id="72" name="Freccia in giù 71">
            <a:extLst>
              <a:ext uri="{FF2B5EF4-FFF2-40B4-BE49-F238E27FC236}">
                <a16:creationId xmlns:a16="http://schemas.microsoft.com/office/drawing/2014/main" id="{F5316DE9-BF20-4E0A-AA3A-D84518BB8E27}"/>
              </a:ext>
            </a:extLst>
          </p:cNvPr>
          <p:cNvSpPr/>
          <p:nvPr/>
        </p:nvSpPr>
        <p:spPr>
          <a:xfrm>
            <a:off x="5453928" y="6321171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Freccia in giù 72">
            <a:extLst>
              <a:ext uri="{FF2B5EF4-FFF2-40B4-BE49-F238E27FC236}">
                <a16:creationId xmlns:a16="http://schemas.microsoft.com/office/drawing/2014/main" id="{059A5D18-82B6-4785-82EF-C7AC2CF3CF37}"/>
              </a:ext>
            </a:extLst>
          </p:cNvPr>
          <p:cNvSpPr/>
          <p:nvPr/>
        </p:nvSpPr>
        <p:spPr>
          <a:xfrm rot="10800000">
            <a:off x="5669952" y="6298569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3449D246-A4DB-4F6A-8263-9E4B76BE250C}"/>
              </a:ext>
            </a:extLst>
          </p:cNvPr>
          <p:cNvSpPr txBox="1"/>
          <p:nvPr/>
        </p:nvSpPr>
        <p:spPr>
          <a:xfrm>
            <a:off x="5896907" y="6258945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17799A46-BA0F-4E8B-ABCB-E81ED70ED0C2}"/>
              </a:ext>
            </a:extLst>
          </p:cNvPr>
          <p:cNvSpPr/>
          <p:nvPr/>
        </p:nvSpPr>
        <p:spPr>
          <a:xfrm>
            <a:off x="5387326" y="6201308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5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13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4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68660"/>
            <a:ext cx="11382428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/>
              <a:t>IL NUMERO DI ATTI MEDI PER PIRATA TORNA AI </a:t>
            </a:r>
            <a:br>
              <a:rPr lang="it-IT" dirty="0"/>
            </a:br>
            <a:r>
              <a:rPr lang="it-IT" dirty="0"/>
              <a:t>LIVELLI PRE-PANDEMIA, ECCETTO PER I FILM</a:t>
            </a:r>
            <a:endParaRPr lang="it-IT" i="1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D8383E8-DD5D-46B8-BBFD-E383C4C6A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92350"/>
              </p:ext>
            </p:extLst>
          </p:nvPr>
        </p:nvGraphicFramePr>
        <p:xfrm>
          <a:off x="-60684" y="2529128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7">
            <a:extLst>
              <a:ext uri="{FF2B5EF4-FFF2-40B4-BE49-F238E27FC236}">
                <a16:creationId xmlns:a16="http://schemas.microsoft.com/office/drawing/2014/main" id="{C2648CAE-75D5-443C-BFE5-DBCE458FB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186681"/>
              </p:ext>
            </p:extLst>
          </p:nvPr>
        </p:nvGraphicFramePr>
        <p:xfrm>
          <a:off x="2867641" y="2529128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ique 7">
            <a:extLst>
              <a:ext uri="{FF2B5EF4-FFF2-40B4-BE49-F238E27FC236}">
                <a16:creationId xmlns:a16="http://schemas.microsoft.com/office/drawing/2014/main" id="{2B4DA4A3-818B-449F-9321-A51ECC5C9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899987"/>
              </p:ext>
            </p:extLst>
          </p:nvPr>
        </p:nvGraphicFramePr>
        <p:xfrm>
          <a:off x="5795966" y="2529128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803CFF9-AB7F-4B16-BBE9-25559D3AC9FB}"/>
              </a:ext>
            </a:extLst>
          </p:cNvPr>
          <p:cNvSpPr txBox="1"/>
          <p:nvPr/>
        </p:nvSpPr>
        <p:spPr>
          <a:xfrm>
            <a:off x="944758" y="170609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FILM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6CA3B2-5EB7-4E95-AED0-5ABAFDF6079A}"/>
              </a:ext>
            </a:extLst>
          </p:cNvPr>
          <p:cNvSpPr txBox="1"/>
          <p:nvPr/>
        </p:nvSpPr>
        <p:spPr>
          <a:xfrm>
            <a:off x="3855239" y="1706096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SERIE / FICTION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46064ED-F477-42C2-B034-2380DA5E5906}"/>
              </a:ext>
            </a:extLst>
          </p:cNvPr>
          <p:cNvSpPr txBox="1"/>
          <p:nvPr/>
        </p:nvSpPr>
        <p:spPr>
          <a:xfrm>
            <a:off x="6422963" y="1706096"/>
            <a:ext cx="212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PROGRAMMI TV</a:t>
            </a:r>
          </a:p>
        </p:txBody>
      </p:sp>
      <p:grpSp>
        <p:nvGrpSpPr>
          <p:cNvPr id="26" name="Group 61">
            <a:extLst>
              <a:ext uri="{FF2B5EF4-FFF2-40B4-BE49-F238E27FC236}">
                <a16:creationId xmlns:a16="http://schemas.microsoft.com/office/drawing/2014/main" id="{E03A08D4-DD1E-4B20-A58C-923EB3B2192C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370998" y="2205565"/>
            <a:ext cx="539750" cy="488950"/>
            <a:chOff x="3044" y="2953"/>
            <a:chExt cx="340" cy="308"/>
          </a:xfrm>
        </p:grpSpPr>
        <p:sp>
          <p:nvSpPr>
            <p:cNvPr id="27" name="Line 62">
              <a:extLst>
                <a:ext uri="{FF2B5EF4-FFF2-40B4-BE49-F238E27FC236}">
                  <a16:creationId xmlns:a16="http://schemas.microsoft.com/office/drawing/2014/main" id="{199F9B0C-91FE-4D6A-977F-A5084D5AD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63">
              <a:extLst>
                <a:ext uri="{FF2B5EF4-FFF2-40B4-BE49-F238E27FC236}">
                  <a16:creationId xmlns:a16="http://schemas.microsoft.com/office/drawing/2014/main" id="{A95E2B7E-352F-4947-9108-10DC31320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Line 64">
              <a:extLst>
                <a:ext uri="{FF2B5EF4-FFF2-40B4-BE49-F238E27FC236}">
                  <a16:creationId xmlns:a16="http://schemas.microsoft.com/office/drawing/2014/main" id="{71560700-9995-4CB6-BC97-BAD0D63F4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65">
              <a:extLst>
                <a:ext uri="{FF2B5EF4-FFF2-40B4-BE49-F238E27FC236}">
                  <a16:creationId xmlns:a16="http://schemas.microsoft.com/office/drawing/2014/main" id="{6A51F19A-F46D-4CDD-A043-027FA3D74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66">
              <a:extLst>
                <a:ext uri="{FF2B5EF4-FFF2-40B4-BE49-F238E27FC236}">
                  <a16:creationId xmlns:a16="http://schemas.microsoft.com/office/drawing/2014/main" id="{9CE7C069-E1C7-4965-8D57-E4EF82CD5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B6A7CBB6-E419-498B-B7FA-4EFC7C534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Line 68">
              <a:extLst>
                <a:ext uri="{FF2B5EF4-FFF2-40B4-BE49-F238E27FC236}">
                  <a16:creationId xmlns:a16="http://schemas.microsoft.com/office/drawing/2014/main" id="{DDCC8120-DA4B-4241-AD46-81197E4F4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 69">
              <a:extLst>
                <a:ext uri="{FF2B5EF4-FFF2-40B4-BE49-F238E27FC236}">
                  <a16:creationId xmlns:a16="http://schemas.microsoft.com/office/drawing/2014/main" id="{5ABF1202-F122-4075-9A61-4B258F069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70">
              <a:extLst>
                <a:ext uri="{FF2B5EF4-FFF2-40B4-BE49-F238E27FC236}">
                  <a16:creationId xmlns:a16="http://schemas.microsoft.com/office/drawing/2014/main" id="{27E8E16E-C3D3-4475-9F08-08011CF11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ine 71">
              <a:extLst>
                <a:ext uri="{FF2B5EF4-FFF2-40B4-BE49-F238E27FC236}">
                  <a16:creationId xmlns:a16="http://schemas.microsoft.com/office/drawing/2014/main" id="{4405BF99-69C6-42EE-8B65-0EE2564524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 72">
              <a:extLst>
                <a:ext uri="{FF2B5EF4-FFF2-40B4-BE49-F238E27FC236}">
                  <a16:creationId xmlns:a16="http://schemas.microsoft.com/office/drawing/2014/main" id="{72261779-9E2A-48F8-8B9C-17F11E652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 73">
              <a:extLst>
                <a:ext uri="{FF2B5EF4-FFF2-40B4-BE49-F238E27FC236}">
                  <a16:creationId xmlns:a16="http://schemas.microsoft.com/office/drawing/2014/main" id="{EEE3C221-495D-49FF-8DCB-DF7D41ECC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ine 74">
              <a:extLst>
                <a:ext uri="{FF2B5EF4-FFF2-40B4-BE49-F238E27FC236}">
                  <a16:creationId xmlns:a16="http://schemas.microsoft.com/office/drawing/2014/main" id="{EA41B331-330A-4D60-97E7-11A46FADD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Line 75">
              <a:extLst>
                <a:ext uri="{FF2B5EF4-FFF2-40B4-BE49-F238E27FC236}">
                  <a16:creationId xmlns:a16="http://schemas.microsoft.com/office/drawing/2014/main" id="{E4C7D820-C6E1-4B2E-8CDF-99C44FBC4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Line 76">
              <a:extLst>
                <a:ext uri="{FF2B5EF4-FFF2-40B4-BE49-F238E27FC236}">
                  <a16:creationId xmlns:a16="http://schemas.microsoft.com/office/drawing/2014/main" id="{9B6E929F-48C3-4B62-99A1-7DB2EF9D6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Line 77">
              <a:extLst>
                <a:ext uri="{FF2B5EF4-FFF2-40B4-BE49-F238E27FC236}">
                  <a16:creationId xmlns:a16="http://schemas.microsoft.com/office/drawing/2014/main" id="{EF2EE60F-C33C-4028-8A55-01E7C8EA2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Line 78">
              <a:extLst>
                <a:ext uri="{FF2B5EF4-FFF2-40B4-BE49-F238E27FC236}">
                  <a16:creationId xmlns:a16="http://schemas.microsoft.com/office/drawing/2014/main" id="{35E66B26-901A-4D37-87C0-0078E73B6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013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ine 79">
              <a:extLst>
                <a:ext uri="{FF2B5EF4-FFF2-40B4-BE49-F238E27FC236}">
                  <a16:creationId xmlns:a16="http://schemas.microsoft.com/office/drawing/2014/main" id="{6E77081B-DCB3-475A-9DF3-6D0AC9407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201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AEC19E4E-C7EB-417A-A9D6-97675F685855}"/>
              </a:ext>
            </a:extLst>
          </p:cNvPr>
          <p:cNvGrpSpPr/>
          <p:nvPr/>
        </p:nvGrpSpPr>
        <p:grpSpPr>
          <a:xfrm>
            <a:off x="4289589" y="2265707"/>
            <a:ext cx="685264" cy="515221"/>
            <a:chOff x="5783026" y="2291010"/>
            <a:chExt cx="685264" cy="515221"/>
          </a:xfrm>
        </p:grpSpPr>
        <p:grpSp>
          <p:nvGrpSpPr>
            <p:cNvPr id="52" name="Group 19">
              <a:extLst>
                <a:ext uri="{FF2B5EF4-FFF2-40B4-BE49-F238E27FC236}">
                  <a16:creationId xmlns:a16="http://schemas.microsoft.com/office/drawing/2014/main" id="{32EC5D25-B856-4514-A4C3-E42D4034FD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3026" y="2291010"/>
              <a:ext cx="513782" cy="515221"/>
              <a:chOff x="5448" y="2047"/>
              <a:chExt cx="357" cy="358"/>
            </a:xfrm>
            <a:solidFill>
              <a:schemeClr val="accent4"/>
            </a:solidFill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73172B0-7335-4144-8108-FDA454BCA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2094"/>
                <a:ext cx="357" cy="311"/>
              </a:xfrm>
              <a:custGeom>
                <a:avLst/>
                <a:gdLst>
                  <a:gd name="T0" fmla="*/ 88 w 92"/>
                  <a:gd name="T1" fmla="*/ 80 h 80"/>
                  <a:gd name="T2" fmla="*/ 4 w 92"/>
                  <a:gd name="T3" fmla="*/ 80 h 80"/>
                  <a:gd name="T4" fmla="*/ 0 w 92"/>
                  <a:gd name="T5" fmla="*/ 76 h 80"/>
                  <a:gd name="T6" fmla="*/ 0 w 92"/>
                  <a:gd name="T7" fmla="*/ 4 h 80"/>
                  <a:gd name="T8" fmla="*/ 4 w 92"/>
                  <a:gd name="T9" fmla="*/ 0 h 80"/>
                  <a:gd name="T10" fmla="*/ 88 w 92"/>
                  <a:gd name="T11" fmla="*/ 0 h 80"/>
                  <a:gd name="T12" fmla="*/ 92 w 92"/>
                  <a:gd name="T13" fmla="*/ 4 h 80"/>
                  <a:gd name="T14" fmla="*/ 92 w 92"/>
                  <a:gd name="T15" fmla="*/ 76 h 80"/>
                  <a:gd name="T16" fmla="*/ 88 w 92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Line 22">
                <a:extLst>
                  <a:ext uri="{FF2B5EF4-FFF2-40B4-BE49-F238E27FC236}">
                    <a16:creationId xmlns:a16="http://schemas.microsoft.com/office/drawing/2014/main" id="{BE07ACD0-01A4-45C0-936F-122C5E595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172"/>
                <a:ext cx="357" cy="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Line 23">
                <a:extLst>
                  <a:ext uri="{FF2B5EF4-FFF2-40B4-BE49-F238E27FC236}">
                    <a16:creationId xmlns:a16="http://schemas.microsoft.com/office/drawing/2014/main" id="{6EB1ABE3-27A9-4DD4-AE10-2C48106BC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3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Line 24">
                <a:extLst>
                  <a:ext uri="{FF2B5EF4-FFF2-40B4-BE49-F238E27FC236}">
                    <a16:creationId xmlns:a16="http://schemas.microsoft.com/office/drawing/2014/main" id="{05DC2DDC-3805-433C-ABFD-385B9ADCF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0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B1FDB959-B23A-4B2A-9683-F91AB927E941}"/>
                </a:ext>
              </a:extLst>
            </p:cNvPr>
            <p:cNvSpPr txBox="1"/>
            <p:nvPr/>
          </p:nvSpPr>
          <p:spPr>
            <a:xfrm>
              <a:off x="5784214" y="247534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TUE</a:t>
              </a:r>
            </a:p>
          </p:txBody>
        </p:sp>
      </p:grpSp>
      <p:grpSp>
        <p:nvGrpSpPr>
          <p:cNvPr id="59" name="Group 89">
            <a:extLst>
              <a:ext uri="{FF2B5EF4-FFF2-40B4-BE49-F238E27FC236}">
                <a16:creationId xmlns:a16="http://schemas.microsoft.com/office/drawing/2014/main" id="{F723380A-F124-4F1E-90D4-DE7D6B8258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9976" y="2155878"/>
            <a:ext cx="571332" cy="517266"/>
            <a:chOff x="5330" y="2920"/>
            <a:chExt cx="391" cy="354"/>
          </a:xfrm>
          <a:solidFill>
            <a:schemeClr val="accent4"/>
          </a:solidFill>
        </p:grpSpPr>
        <p:sp>
          <p:nvSpPr>
            <p:cNvPr id="60" name="Freeform 90">
              <a:extLst>
                <a:ext uri="{FF2B5EF4-FFF2-40B4-BE49-F238E27FC236}">
                  <a16:creationId xmlns:a16="http://schemas.microsoft.com/office/drawing/2014/main" id="{C2E1176F-7E09-47A6-85F3-911B549E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010"/>
              <a:ext cx="391" cy="264"/>
            </a:xfrm>
            <a:custGeom>
              <a:avLst/>
              <a:gdLst>
                <a:gd name="T0" fmla="*/ 180 w 184"/>
                <a:gd name="T1" fmla="*/ 124 h 124"/>
                <a:gd name="T2" fmla="*/ 4 w 184"/>
                <a:gd name="T3" fmla="*/ 124 h 124"/>
                <a:gd name="T4" fmla="*/ 0 w 184"/>
                <a:gd name="T5" fmla="*/ 120 h 124"/>
                <a:gd name="T6" fmla="*/ 0 w 184"/>
                <a:gd name="T7" fmla="*/ 4 h 124"/>
                <a:gd name="T8" fmla="*/ 4 w 184"/>
                <a:gd name="T9" fmla="*/ 0 h 124"/>
                <a:gd name="T10" fmla="*/ 180 w 184"/>
                <a:gd name="T11" fmla="*/ 0 h 124"/>
                <a:gd name="T12" fmla="*/ 184 w 184"/>
                <a:gd name="T13" fmla="*/ 4 h 124"/>
                <a:gd name="T14" fmla="*/ 184 w 184"/>
                <a:gd name="T15" fmla="*/ 120 h 124"/>
                <a:gd name="T16" fmla="*/ 180 w 18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4">
                  <a:moveTo>
                    <a:pt x="180" y="124"/>
                  </a:move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2"/>
                    <a:pt x="182" y="124"/>
                    <a:pt x="180" y="124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90B48E87-6B7C-4FD7-B744-B4D77821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3044"/>
              <a:ext cx="272" cy="196"/>
            </a:xfrm>
            <a:custGeom>
              <a:avLst/>
              <a:gdLst>
                <a:gd name="T0" fmla="*/ 116 w 128"/>
                <a:gd name="T1" fmla="*/ 92 h 92"/>
                <a:gd name="T2" fmla="*/ 12 w 128"/>
                <a:gd name="T3" fmla="*/ 92 h 92"/>
                <a:gd name="T4" fmla="*/ 0 w 128"/>
                <a:gd name="T5" fmla="*/ 80 h 92"/>
                <a:gd name="T6" fmla="*/ 0 w 128"/>
                <a:gd name="T7" fmla="*/ 12 h 92"/>
                <a:gd name="T8" fmla="*/ 12 w 128"/>
                <a:gd name="T9" fmla="*/ 0 h 92"/>
                <a:gd name="T10" fmla="*/ 116 w 128"/>
                <a:gd name="T11" fmla="*/ 0 h 92"/>
                <a:gd name="T12" fmla="*/ 128 w 128"/>
                <a:gd name="T13" fmla="*/ 12 h 92"/>
                <a:gd name="T14" fmla="*/ 128 w 128"/>
                <a:gd name="T15" fmla="*/ 80 h 92"/>
                <a:gd name="T16" fmla="*/ 116 w 12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92">
                  <a:moveTo>
                    <a:pt x="116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3" y="0"/>
                    <a:pt x="128" y="5"/>
                    <a:pt x="128" y="12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7"/>
                    <a:pt x="123" y="92"/>
                    <a:pt x="116" y="92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 92">
              <a:extLst>
                <a:ext uri="{FF2B5EF4-FFF2-40B4-BE49-F238E27FC236}">
                  <a16:creationId xmlns:a16="http://schemas.microsoft.com/office/drawing/2014/main" id="{F25A3787-5A17-4C9F-ABD7-CC7E7E654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206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Line 93">
              <a:extLst>
                <a:ext uri="{FF2B5EF4-FFF2-40B4-BE49-F238E27FC236}">
                  <a16:creationId xmlns:a16="http://schemas.microsoft.com/office/drawing/2014/main" id="{BB18ECAD-BB10-4D21-A40C-A4AE46B03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54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Line 94">
              <a:extLst>
                <a:ext uri="{FF2B5EF4-FFF2-40B4-BE49-F238E27FC236}">
                  <a16:creationId xmlns:a16="http://schemas.microsoft.com/office/drawing/2014/main" id="{ED7F1B4B-06F6-4321-AEED-B481C9EF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03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5F4A82EB-FC18-44B7-B087-65C8902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920"/>
              <a:ext cx="97" cy="64"/>
            </a:xfrm>
            <a:custGeom>
              <a:avLst/>
              <a:gdLst>
                <a:gd name="T0" fmla="*/ 0 w 97"/>
                <a:gd name="T1" fmla="*/ 30 h 64"/>
                <a:gd name="T2" fmla="*/ 34 w 97"/>
                <a:gd name="T3" fmla="*/ 64 h 64"/>
                <a:gd name="T4" fmla="*/ 97 w 97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4">
                  <a:moveTo>
                    <a:pt x="0" y="30"/>
                  </a:moveTo>
                  <a:lnTo>
                    <a:pt x="34" y="64"/>
                  </a:lnTo>
                  <a:lnTo>
                    <a:pt x="97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22634E59-C083-4648-AE50-AD6EA606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3078"/>
              <a:ext cx="85" cy="42"/>
            </a:xfrm>
            <a:custGeom>
              <a:avLst/>
              <a:gdLst>
                <a:gd name="T0" fmla="*/ 40 w 40"/>
                <a:gd name="T1" fmla="*/ 0 h 20"/>
                <a:gd name="T2" fmla="*/ 8 w 40"/>
                <a:gd name="T3" fmla="*/ 0 h 20"/>
                <a:gd name="T4" fmla="*/ 0 w 40"/>
                <a:gd name="T5" fmla="*/ 8 h 20"/>
                <a:gd name="T6" fmla="*/ 0 w 4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8" name="Rectangle 19">
            <a:extLst>
              <a:ext uri="{FF2B5EF4-FFF2-40B4-BE49-F238E27FC236}">
                <a16:creationId xmlns:a16="http://schemas.microsoft.com/office/drawing/2014/main" id="{10692B56-0C9A-4C42-BEE4-6BFBCF3A3EC7}"/>
              </a:ext>
            </a:extLst>
          </p:cNvPr>
          <p:cNvSpPr/>
          <p:nvPr/>
        </p:nvSpPr>
        <p:spPr>
          <a:xfrm>
            <a:off x="6827011" y="5524029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bg2"/>
                </a:solidFill>
              </a:rPr>
              <a:t>Bimestre medio post-quarantena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9DFA306F-685D-40A2-A6DD-18838B605435}"/>
              </a:ext>
            </a:extLst>
          </p:cNvPr>
          <p:cNvSpPr/>
          <p:nvPr/>
        </p:nvSpPr>
        <p:spPr>
          <a:xfrm>
            <a:off x="4861190" y="5524029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0910B4A0-B53E-4BD8-864D-C0AA4C1BD0C4}"/>
              </a:ext>
            </a:extLst>
          </p:cNvPr>
          <p:cNvSpPr/>
          <p:nvPr/>
        </p:nvSpPr>
        <p:spPr>
          <a:xfrm>
            <a:off x="2508949" y="5524029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4920987-BF19-4C55-B83D-C13338732E77}"/>
              </a:ext>
            </a:extLst>
          </p:cNvPr>
          <p:cNvSpPr txBox="1"/>
          <p:nvPr/>
        </p:nvSpPr>
        <p:spPr>
          <a:xfrm>
            <a:off x="9547361" y="1706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SPORT </a:t>
            </a:r>
            <a:r>
              <a:rPr lang="it-IT" b="1" i="1" dirty="0">
                <a:solidFill>
                  <a:schemeClr val="accent4"/>
                </a:solidFill>
              </a:rPr>
              <a:t>LIVE</a:t>
            </a:r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288620BC-3952-42F9-9ED6-0047FC9D0D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00493" y="2145928"/>
            <a:ext cx="635000" cy="635000"/>
            <a:chOff x="534" y="2089"/>
            <a:chExt cx="400" cy="400"/>
          </a:xfrm>
        </p:grpSpPr>
        <p:sp>
          <p:nvSpPr>
            <p:cNvPr id="67" name="Oval 23">
              <a:extLst>
                <a:ext uri="{FF2B5EF4-FFF2-40B4-BE49-F238E27FC236}">
                  <a16:creationId xmlns:a16="http://schemas.microsoft.com/office/drawing/2014/main" id="{2BE6EA81-CEE0-47FF-9B81-0855D9595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2089"/>
              <a:ext cx="400" cy="400"/>
            </a:xfrm>
            <a:prstGeom prst="ellips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85257385-866E-49E1-A69D-A0A2DA2E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2148"/>
              <a:ext cx="262" cy="191"/>
            </a:xfrm>
            <a:custGeom>
              <a:avLst/>
              <a:gdLst>
                <a:gd name="T0" fmla="*/ 115 w 262"/>
                <a:gd name="T1" fmla="*/ 0 h 191"/>
                <a:gd name="T2" fmla="*/ 156 w 262"/>
                <a:gd name="T3" fmla="*/ 53 h 191"/>
                <a:gd name="T4" fmla="*/ 243 w 262"/>
                <a:gd name="T5" fmla="*/ 63 h 191"/>
                <a:gd name="T6" fmla="*/ 262 w 262"/>
                <a:gd name="T7" fmla="*/ 150 h 191"/>
                <a:gd name="T8" fmla="*/ 181 w 262"/>
                <a:gd name="T9" fmla="*/ 191 h 191"/>
                <a:gd name="T10" fmla="*/ 115 w 262"/>
                <a:gd name="T11" fmla="*/ 128 h 191"/>
                <a:gd name="T12" fmla="*/ 40 w 262"/>
                <a:gd name="T13" fmla="*/ 147 h 191"/>
                <a:gd name="T14" fmla="*/ 0 w 262"/>
                <a:gd name="T15" fmla="*/ 88 h 191"/>
                <a:gd name="T16" fmla="*/ 34 w 262"/>
                <a:gd name="T17" fmla="*/ 19 h 191"/>
                <a:gd name="T18" fmla="*/ 115 w 262"/>
                <a:gd name="T1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91">
                  <a:moveTo>
                    <a:pt x="115" y="0"/>
                  </a:moveTo>
                  <a:lnTo>
                    <a:pt x="156" y="53"/>
                  </a:lnTo>
                  <a:lnTo>
                    <a:pt x="243" y="63"/>
                  </a:lnTo>
                  <a:lnTo>
                    <a:pt x="262" y="150"/>
                  </a:lnTo>
                  <a:lnTo>
                    <a:pt x="181" y="191"/>
                  </a:lnTo>
                  <a:lnTo>
                    <a:pt x="115" y="128"/>
                  </a:lnTo>
                  <a:lnTo>
                    <a:pt x="40" y="147"/>
                  </a:lnTo>
                  <a:lnTo>
                    <a:pt x="0" y="88"/>
                  </a:lnTo>
                  <a:lnTo>
                    <a:pt x="34" y="1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25">
              <a:extLst>
                <a:ext uri="{FF2B5EF4-FFF2-40B4-BE49-F238E27FC236}">
                  <a16:creationId xmlns:a16="http://schemas.microsoft.com/office/drawing/2014/main" id="{5900B556-46BF-4ECC-81A8-065821E9E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" y="2201"/>
              <a:ext cx="41" cy="75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B78399EF-FE4C-401D-A815-37E8E50D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177"/>
              <a:ext cx="94" cy="34"/>
            </a:xfrm>
            <a:custGeom>
              <a:avLst/>
              <a:gdLst>
                <a:gd name="T0" fmla="*/ 0 w 94"/>
                <a:gd name="T1" fmla="*/ 34 h 34"/>
                <a:gd name="T2" fmla="*/ 35 w 94"/>
                <a:gd name="T3" fmla="*/ 0 h 34"/>
                <a:gd name="T4" fmla="*/ 94 w 94"/>
                <a:gd name="T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34">
                  <a:moveTo>
                    <a:pt x="0" y="34"/>
                  </a:moveTo>
                  <a:lnTo>
                    <a:pt x="35" y="0"/>
                  </a:lnTo>
                  <a:lnTo>
                    <a:pt x="94" y="31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CD728050-5EDA-47C8-8A84-5E7BCD50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289"/>
              <a:ext cx="94" cy="44"/>
            </a:xfrm>
            <a:custGeom>
              <a:avLst/>
              <a:gdLst>
                <a:gd name="T0" fmla="*/ 0 w 94"/>
                <a:gd name="T1" fmla="*/ 9 h 44"/>
                <a:gd name="T2" fmla="*/ 47 w 94"/>
                <a:gd name="T3" fmla="*/ 44 h 44"/>
                <a:gd name="T4" fmla="*/ 94 w 9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44">
                  <a:moveTo>
                    <a:pt x="0" y="9"/>
                  </a:moveTo>
                  <a:lnTo>
                    <a:pt x="47" y="44"/>
                  </a:lnTo>
                  <a:lnTo>
                    <a:pt x="94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F67F2C49-0062-4514-B499-3D8A3BBE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333"/>
              <a:ext cx="141" cy="109"/>
            </a:xfrm>
            <a:custGeom>
              <a:avLst/>
              <a:gdLst>
                <a:gd name="T0" fmla="*/ 13 w 141"/>
                <a:gd name="T1" fmla="*/ 6 h 109"/>
                <a:gd name="T2" fmla="*/ 0 w 141"/>
                <a:gd name="T3" fmla="*/ 74 h 109"/>
                <a:gd name="T4" fmla="*/ 57 w 141"/>
                <a:gd name="T5" fmla="*/ 109 h 109"/>
                <a:gd name="T6" fmla="*/ 128 w 141"/>
                <a:gd name="T7" fmla="*/ 99 h 109"/>
                <a:gd name="T8" fmla="*/ 141 w 14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9">
                  <a:moveTo>
                    <a:pt x="13" y="6"/>
                  </a:moveTo>
                  <a:lnTo>
                    <a:pt x="0" y="74"/>
                  </a:lnTo>
                  <a:lnTo>
                    <a:pt x="57" y="109"/>
                  </a:lnTo>
                  <a:lnTo>
                    <a:pt x="128" y="99"/>
                  </a:lnTo>
                  <a:lnTo>
                    <a:pt x="141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Line 29">
              <a:extLst>
                <a:ext uri="{FF2B5EF4-FFF2-40B4-BE49-F238E27FC236}">
                  <a16:creationId xmlns:a16="http://schemas.microsoft.com/office/drawing/2014/main" id="{83773977-5EBF-4C38-9201-E89F7E53D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" y="2089"/>
              <a:ext cx="60" cy="5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Line 30">
              <a:extLst>
                <a:ext uri="{FF2B5EF4-FFF2-40B4-BE49-F238E27FC236}">
                  <a16:creationId xmlns:a16="http://schemas.microsoft.com/office/drawing/2014/main" id="{B95F848A-B554-444B-A3FA-ECC7BD938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8" y="2108"/>
              <a:ext cx="38" cy="6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Line 31">
              <a:extLst>
                <a:ext uri="{FF2B5EF4-FFF2-40B4-BE49-F238E27FC236}">
                  <a16:creationId xmlns:a16="http://schemas.microsoft.com/office/drawing/2014/main" id="{7659183E-743C-4EAF-A5D3-BBCE77279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9" y="2133"/>
              <a:ext cx="3" cy="34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Line 32">
              <a:extLst>
                <a:ext uri="{FF2B5EF4-FFF2-40B4-BE49-F238E27FC236}">
                  <a16:creationId xmlns:a16="http://schemas.microsoft.com/office/drawing/2014/main" id="{B2480D0D-52BC-473F-8E36-D6B0E067D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" y="2236"/>
              <a:ext cx="44" cy="22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Line 33">
              <a:extLst>
                <a:ext uri="{FF2B5EF4-FFF2-40B4-BE49-F238E27FC236}">
                  <a16:creationId xmlns:a16="http://schemas.microsoft.com/office/drawing/2014/main" id="{597E2858-B206-4EDC-B699-2EF2B931B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" y="2364"/>
              <a:ext cx="71" cy="6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F696C592-CF9E-4829-B772-64B17316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295"/>
              <a:ext cx="128" cy="131"/>
            </a:xfrm>
            <a:custGeom>
              <a:avLst/>
              <a:gdLst>
                <a:gd name="T0" fmla="*/ 128 w 128"/>
                <a:gd name="T1" fmla="*/ 112 h 131"/>
                <a:gd name="T2" fmla="*/ 44 w 128"/>
                <a:gd name="T3" fmla="*/ 131 h 131"/>
                <a:gd name="T4" fmla="*/ 0 w 128"/>
                <a:gd name="T5" fmla="*/ 75 h 131"/>
                <a:gd name="T6" fmla="*/ 0 w 128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1">
                  <a:moveTo>
                    <a:pt x="128" y="112"/>
                  </a:moveTo>
                  <a:lnTo>
                    <a:pt x="44" y="131"/>
                  </a:lnTo>
                  <a:lnTo>
                    <a:pt x="0" y="75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Line 35">
              <a:extLst>
                <a:ext uri="{FF2B5EF4-FFF2-40B4-BE49-F238E27FC236}">
                  <a16:creationId xmlns:a16="http://schemas.microsoft.com/office/drawing/2014/main" id="{77D1E92B-CE44-4757-B35E-9DB325CAC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" y="2426"/>
              <a:ext cx="0" cy="5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36">
              <a:extLst>
                <a:ext uri="{FF2B5EF4-FFF2-40B4-BE49-F238E27FC236}">
                  <a16:creationId xmlns:a16="http://schemas.microsoft.com/office/drawing/2014/main" id="{F5183AB2-48C9-4E31-84F6-4AD179984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" y="2442"/>
              <a:ext cx="16" cy="37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81" name="Graphique 7">
            <a:extLst>
              <a:ext uri="{FF2B5EF4-FFF2-40B4-BE49-F238E27FC236}">
                <a16:creationId xmlns:a16="http://schemas.microsoft.com/office/drawing/2014/main" id="{1514C9D6-9157-4913-8CDD-E5F1901715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271391"/>
              </p:ext>
            </p:extLst>
          </p:nvPr>
        </p:nvGraphicFramePr>
        <p:xfrm>
          <a:off x="8724292" y="2528900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Freccia in giù 81">
            <a:extLst>
              <a:ext uri="{FF2B5EF4-FFF2-40B4-BE49-F238E27FC236}">
                <a16:creationId xmlns:a16="http://schemas.microsoft.com/office/drawing/2014/main" id="{9E7D6956-1CA3-40EE-8B7A-B59A9B7CF37D}"/>
              </a:ext>
            </a:extLst>
          </p:cNvPr>
          <p:cNvSpPr/>
          <p:nvPr/>
        </p:nvSpPr>
        <p:spPr>
          <a:xfrm>
            <a:off x="2222900" y="3717031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Freccia in giù 82">
            <a:extLst>
              <a:ext uri="{FF2B5EF4-FFF2-40B4-BE49-F238E27FC236}">
                <a16:creationId xmlns:a16="http://schemas.microsoft.com/office/drawing/2014/main" id="{5818B385-8750-445F-85AA-20288C0837F4}"/>
              </a:ext>
            </a:extLst>
          </p:cNvPr>
          <p:cNvSpPr/>
          <p:nvPr/>
        </p:nvSpPr>
        <p:spPr>
          <a:xfrm>
            <a:off x="5133381" y="3717031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Freccia in giù 83">
            <a:extLst>
              <a:ext uri="{FF2B5EF4-FFF2-40B4-BE49-F238E27FC236}">
                <a16:creationId xmlns:a16="http://schemas.microsoft.com/office/drawing/2014/main" id="{ABCDC393-B1B2-42CE-8F7E-345DC8969E34}"/>
              </a:ext>
            </a:extLst>
          </p:cNvPr>
          <p:cNvSpPr/>
          <p:nvPr/>
        </p:nvSpPr>
        <p:spPr>
          <a:xfrm>
            <a:off x="8107201" y="3717031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DFA947-8AD7-4BC8-B3DE-789091465CAC}"/>
              </a:ext>
            </a:extLst>
          </p:cNvPr>
          <p:cNvSpPr txBox="1"/>
          <p:nvPr/>
        </p:nvSpPr>
        <p:spPr>
          <a:xfrm>
            <a:off x="5320765" y="3717031"/>
            <a:ext cx="95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2"/>
                </a:solidFill>
              </a:rPr>
              <a:t>ritorno a </a:t>
            </a:r>
            <a:r>
              <a:rPr lang="it-IT" sz="800" b="1" dirty="0">
                <a:solidFill>
                  <a:schemeClr val="bg2"/>
                </a:solidFill>
              </a:rPr>
              <a:t>livelli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1AA91217-3DEF-4CCA-986A-8E2CF8E8F351}"/>
              </a:ext>
            </a:extLst>
          </p:cNvPr>
          <p:cNvSpPr txBox="1"/>
          <p:nvPr/>
        </p:nvSpPr>
        <p:spPr>
          <a:xfrm>
            <a:off x="8274554" y="3717031"/>
            <a:ext cx="95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2"/>
                </a:solidFill>
              </a:rPr>
              <a:t>ritorno a </a:t>
            </a:r>
            <a:r>
              <a:rPr lang="it-IT" sz="800" b="1" dirty="0">
                <a:solidFill>
                  <a:schemeClr val="bg2"/>
                </a:solidFill>
              </a:rPr>
              <a:t>livelli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C14AF7D9-D084-4027-9B13-1F916F512F18}"/>
              </a:ext>
            </a:extLst>
          </p:cNvPr>
          <p:cNvSpPr txBox="1"/>
          <p:nvPr/>
        </p:nvSpPr>
        <p:spPr>
          <a:xfrm>
            <a:off x="2459596" y="3717031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88" name="Freccia in giù 87">
            <a:extLst>
              <a:ext uri="{FF2B5EF4-FFF2-40B4-BE49-F238E27FC236}">
                <a16:creationId xmlns:a16="http://schemas.microsoft.com/office/drawing/2014/main" id="{A8AED96E-E6F6-461E-BD0A-AA4961B5563C}"/>
              </a:ext>
            </a:extLst>
          </p:cNvPr>
          <p:cNvSpPr/>
          <p:nvPr/>
        </p:nvSpPr>
        <p:spPr>
          <a:xfrm rot="10800000">
            <a:off x="11031471" y="3717032"/>
            <a:ext cx="252028" cy="468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F714BBAF-D85F-42C6-A93B-E1C6412FD973}"/>
              </a:ext>
            </a:extLst>
          </p:cNvPr>
          <p:cNvSpPr txBox="1"/>
          <p:nvPr/>
        </p:nvSpPr>
        <p:spPr>
          <a:xfrm>
            <a:off x="11217080" y="3717031"/>
            <a:ext cx="95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2"/>
                </a:solidFill>
              </a:rPr>
              <a:t>ritorno a </a:t>
            </a:r>
            <a:r>
              <a:rPr lang="it-IT" sz="800" b="1" dirty="0">
                <a:solidFill>
                  <a:schemeClr val="bg2"/>
                </a:solidFill>
              </a:rPr>
              <a:t>livelli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90" name="Freccia in giù 89">
            <a:extLst>
              <a:ext uri="{FF2B5EF4-FFF2-40B4-BE49-F238E27FC236}">
                <a16:creationId xmlns:a16="http://schemas.microsoft.com/office/drawing/2014/main" id="{46019B2C-83D1-4811-A8A7-BC0E821185EC}"/>
              </a:ext>
            </a:extLst>
          </p:cNvPr>
          <p:cNvSpPr/>
          <p:nvPr/>
        </p:nvSpPr>
        <p:spPr>
          <a:xfrm>
            <a:off x="5453928" y="6321171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Freccia in giù 90">
            <a:extLst>
              <a:ext uri="{FF2B5EF4-FFF2-40B4-BE49-F238E27FC236}">
                <a16:creationId xmlns:a16="http://schemas.microsoft.com/office/drawing/2014/main" id="{03447949-FBEC-44E1-8C44-5372565CB497}"/>
              </a:ext>
            </a:extLst>
          </p:cNvPr>
          <p:cNvSpPr/>
          <p:nvPr/>
        </p:nvSpPr>
        <p:spPr>
          <a:xfrm rot="10800000">
            <a:off x="5669952" y="6298569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569A5F-97CB-401E-B392-85D6C629D4ED}"/>
              </a:ext>
            </a:extLst>
          </p:cNvPr>
          <p:cNvSpPr txBox="1"/>
          <p:nvPr/>
        </p:nvSpPr>
        <p:spPr>
          <a:xfrm>
            <a:off x="5896907" y="6258945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F62324-2D27-463C-B30C-408E58C49C48}"/>
              </a:ext>
            </a:extLst>
          </p:cNvPr>
          <p:cNvSpPr/>
          <p:nvPr/>
        </p:nvSpPr>
        <p:spPr>
          <a:xfrm>
            <a:off x="5387326" y="6201308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83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14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7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0875789" cy="1255728"/>
          </a:xfrm>
        </p:spPr>
        <p:txBody>
          <a:bodyPr/>
          <a:lstStyle/>
          <a:p>
            <a:r>
              <a:rPr lang="en-GB" dirty="0"/>
              <a:t>CALA IL NUMERO TOTALE DI ATTI ILLECITI, SOPRATTUTTO PER FILM E SERIE; IN CONTROTENDENZA LO SPORT LIVE</a:t>
            </a:r>
            <a:endParaRPr lang="it-IT" i="1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D8383E8-DD5D-46B8-BBFD-E383C4C6A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52975"/>
              </p:ext>
            </p:extLst>
          </p:nvPr>
        </p:nvGraphicFramePr>
        <p:xfrm>
          <a:off x="-240704" y="2538009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E0F0E87-046D-4C9C-A67D-B0DAA58CEDDE}"/>
              </a:ext>
            </a:extLst>
          </p:cNvPr>
          <p:cNvSpPr txBox="1"/>
          <p:nvPr/>
        </p:nvSpPr>
        <p:spPr>
          <a:xfrm>
            <a:off x="771226" y="3235982"/>
            <a:ext cx="1400338" cy="338554"/>
          </a:xfrm>
          <a:prstGeom prst="rect">
            <a:avLst/>
          </a:prstGeom>
          <a:gradFill flip="none" rotWithShape="1">
            <a:gsLst>
              <a:gs pos="0">
                <a:srgbClr val="009D9C">
                  <a:shade val="30000"/>
                  <a:satMod val="115000"/>
                </a:srgbClr>
              </a:gs>
              <a:gs pos="50000">
                <a:srgbClr val="009D9C">
                  <a:shade val="67500"/>
                  <a:satMod val="115000"/>
                </a:srgbClr>
              </a:gs>
              <a:gs pos="100000">
                <a:srgbClr val="009D9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107.790.000 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46CA996-2470-4A72-93C1-23D52932F1D2}"/>
              </a:ext>
            </a:extLst>
          </p:cNvPr>
          <p:cNvSpPr txBox="1"/>
          <p:nvPr/>
        </p:nvSpPr>
        <p:spPr>
          <a:xfrm>
            <a:off x="1587131" y="4332514"/>
            <a:ext cx="1224000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18.803.000</a:t>
            </a:r>
          </a:p>
        </p:txBody>
      </p:sp>
      <p:graphicFrame>
        <p:nvGraphicFramePr>
          <p:cNvPr id="68" name="Graphique 7">
            <a:extLst>
              <a:ext uri="{FF2B5EF4-FFF2-40B4-BE49-F238E27FC236}">
                <a16:creationId xmlns:a16="http://schemas.microsoft.com/office/drawing/2014/main" id="{010BFF97-BDF9-43CE-89A1-0645FD6E9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314803"/>
              </p:ext>
            </p:extLst>
          </p:nvPr>
        </p:nvGraphicFramePr>
        <p:xfrm>
          <a:off x="2797308" y="2528900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077DEC6-97E3-4303-847B-26E4C1FA0802}"/>
              </a:ext>
            </a:extLst>
          </p:cNvPr>
          <p:cNvSpPr txBox="1"/>
          <p:nvPr/>
        </p:nvSpPr>
        <p:spPr>
          <a:xfrm>
            <a:off x="3863888" y="3625774"/>
            <a:ext cx="1224000" cy="338554"/>
          </a:xfrm>
          <a:prstGeom prst="rect">
            <a:avLst/>
          </a:prstGeom>
          <a:gradFill flip="none" rotWithShape="1">
            <a:gsLst>
              <a:gs pos="0">
                <a:srgbClr val="009D9C">
                  <a:shade val="30000"/>
                  <a:satMod val="115000"/>
                </a:srgbClr>
              </a:gs>
              <a:gs pos="50000">
                <a:srgbClr val="009D9C">
                  <a:shade val="67500"/>
                  <a:satMod val="115000"/>
                </a:srgbClr>
              </a:gs>
              <a:gs pos="100000">
                <a:srgbClr val="009D9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71.085.000 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CBF56DF-3B27-42E8-8535-81BD9C10CA69}"/>
              </a:ext>
            </a:extLst>
          </p:cNvPr>
          <p:cNvSpPr txBox="1"/>
          <p:nvPr/>
        </p:nvSpPr>
        <p:spPr>
          <a:xfrm>
            <a:off x="4619836" y="4315977"/>
            <a:ext cx="1224000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15.466.000</a:t>
            </a:r>
          </a:p>
        </p:txBody>
      </p:sp>
      <p:graphicFrame>
        <p:nvGraphicFramePr>
          <p:cNvPr id="71" name="Graphique 7">
            <a:extLst>
              <a:ext uri="{FF2B5EF4-FFF2-40B4-BE49-F238E27FC236}">
                <a16:creationId xmlns:a16="http://schemas.microsoft.com/office/drawing/2014/main" id="{7A55A96D-DC0D-4198-A113-93367DE97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614804"/>
              </p:ext>
            </p:extLst>
          </p:nvPr>
        </p:nvGraphicFramePr>
        <p:xfrm>
          <a:off x="5835320" y="2528900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666812F-2AE3-4E47-8B6F-CD729ADF1C3C}"/>
              </a:ext>
            </a:extLst>
          </p:cNvPr>
          <p:cNvSpPr txBox="1"/>
          <p:nvPr/>
        </p:nvSpPr>
        <p:spPr>
          <a:xfrm>
            <a:off x="6924228" y="3729051"/>
            <a:ext cx="1224000" cy="338554"/>
          </a:xfrm>
          <a:prstGeom prst="rect">
            <a:avLst/>
          </a:prstGeom>
          <a:gradFill flip="none" rotWithShape="1">
            <a:gsLst>
              <a:gs pos="0">
                <a:srgbClr val="009D9C">
                  <a:shade val="30000"/>
                  <a:satMod val="115000"/>
                </a:srgbClr>
              </a:gs>
              <a:gs pos="50000">
                <a:srgbClr val="009D9C">
                  <a:shade val="67500"/>
                  <a:satMod val="115000"/>
                </a:srgbClr>
              </a:gs>
              <a:gs pos="100000">
                <a:srgbClr val="009D9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63.819.000 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52DD794-31BD-4285-B1E9-12E415186C34}"/>
              </a:ext>
            </a:extLst>
          </p:cNvPr>
          <p:cNvSpPr txBox="1"/>
          <p:nvPr/>
        </p:nvSpPr>
        <p:spPr>
          <a:xfrm>
            <a:off x="7644308" y="4315977"/>
            <a:ext cx="1224000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14.802.000</a:t>
            </a:r>
          </a:p>
        </p:txBody>
      </p:sp>
      <p:sp>
        <p:nvSpPr>
          <p:cNvPr id="80" name="CasellaDiTesto 66">
            <a:extLst>
              <a:ext uri="{FF2B5EF4-FFF2-40B4-BE49-F238E27FC236}">
                <a16:creationId xmlns:a16="http://schemas.microsoft.com/office/drawing/2014/main" id="{E3C61E3F-87E9-45AF-AB0D-D121BBF7A1B7}"/>
              </a:ext>
            </a:extLst>
          </p:cNvPr>
          <p:cNvSpPr txBox="1"/>
          <p:nvPr/>
        </p:nvSpPr>
        <p:spPr>
          <a:xfrm>
            <a:off x="119472" y="4098292"/>
            <a:ext cx="1224000" cy="338554"/>
          </a:xfrm>
          <a:prstGeom prst="rect">
            <a:avLst/>
          </a:prstGeom>
          <a:solidFill>
            <a:srgbClr val="0025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34.428.000 </a:t>
            </a:r>
          </a:p>
        </p:txBody>
      </p:sp>
      <p:sp>
        <p:nvSpPr>
          <p:cNvPr id="81" name="CasellaDiTesto 69">
            <a:extLst>
              <a:ext uri="{FF2B5EF4-FFF2-40B4-BE49-F238E27FC236}">
                <a16:creationId xmlns:a16="http://schemas.microsoft.com/office/drawing/2014/main" id="{DDB4336F-CFF5-41FB-B5EA-940E1F9E1343}"/>
              </a:ext>
            </a:extLst>
          </p:cNvPr>
          <p:cNvSpPr txBox="1"/>
          <p:nvPr/>
        </p:nvSpPr>
        <p:spPr>
          <a:xfrm>
            <a:off x="3143672" y="4282958"/>
            <a:ext cx="1224000" cy="338554"/>
          </a:xfrm>
          <a:prstGeom prst="rect">
            <a:avLst/>
          </a:prstGeom>
          <a:solidFill>
            <a:srgbClr val="0025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18.437.000 </a:t>
            </a:r>
          </a:p>
        </p:txBody>
      </p:sp>
      <p:sp>
        <p:nvSpPr>
          <p:cNvPr id="82" name="CasellaDiTesto 72">
            <a:extLst>
              <a:ext uri="{FF2B5EF4-FFF2-40B4-BE49-F238E27FC236}">
                <a16:creationId xmlns:a16="http://schemas.microsoft.com/office/drawing/2014/main" id="{E98CC3E3-6581-43CD-AD54-CBD189D6EFD9}"/>
              </a:ext>
            </a:extLst>
          </p:cNvPr>
          <p:cNvSpPr txBox="1"/>
          <p:nvPr/>
        </p:nvSpPr>
        <p:spPr>
          <a:xfrm>
            <a:off x="6168008" y="4347032"/>
            <a:ext cx="1224000" cy="338554"/>
          </a:xfrm>
          <a:prstGeom prst="rect">
            <a:avLst/>
          </a:prstGeom>
          <a:solidFill>
            <a:srgbClr val="0025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10.928.000 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488C91F-A55E-45E7-9E7A-BE6BC1D55C10}"/>
              </a:ext>
            </a:extLst>
          </p:cNvPr>
          <p:cNvSpPr txBox="1"/>
          <p:nvPr/>
        </p:nvSpPr>
        <p:spPr>
          <a:xfrm>
            <a:off x="872750" y="1706096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FILM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2800EFA4-B342-423B-BC10-A36F5D3AD191}"/>
              </a:ext>
            </a:extLst>
          </p:cNvPr>
          <p:cNvSpPr txBox="1"/>
          <p:nvPr/>
        </p:nvSpPr>
        <p:spPr>
          <a:xfrm>
            <a:off x="6499994" y="1706096"/>
            <a:ext cx="212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PROGRAMMI TV</a:t>
            </a:r>
          </a:p>
        </p:txBody>
      </p:sp>
      <p:grpSp>
        <p:nvGrpSpPr>
          <p:cNvPr id="76" name="Group 61">
            <a:extLst>
              <a:ext uri="{FF2B5EF4-FFF2-40B4-BE49-F238E27FC236}">
                <a16:creationId xmlns:a16="http://schemas.microsoft.com/office/drawing/2014/main" id="{30AEC413-21FB-4548-A89D-450070310F40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1298990" y="2205565"/>
            <a:ext cx="539750" cy="488950"/>
            <a:chOff x="3044" y="2953"/>
            <a:chExt cx="340" cy="308"/>
          </a:xfrm>
        </p:grpSpPr>
        <p:sp>
          <p:nvSpPr>
            <p:cNvPr id="84" name="Line 62">
              <a:extLst>
                <a:ext uri="{FF2B5EF4-FFF2-40B4-BE49-F238E27FC236}">
                  <a16:creationId xmlns:a16="http://schemas.microsoft.com/office/drawing/2014/main" id="{06C2C8D5-BC97-43FE-9545-11B019F80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Line 63">
              <a:extLst>
                <a:ext uri="{FF2B5EF4-FFF2-40B4-BE49-F238E27FC236}">
                  <a16:creationId xmlns:a16="http://schemas.microsoft.com/office/drawing/2014/main" id="{2B598335-DB09-41EC-81D6-D55A78575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Line 64">
              <a:extLst>
                <a:ext uri="{FF2B5EF4-FFF2-40B4-BE49-F238E27FC236}">
                  <a16:creationId xmlns:a16="http://schemas.microsoft.com/office/drawing/2014/main" id="{7D97483A-CEF8-4A8D-8FAB-FB2A6B754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65">
              <a:extLst>
                <a:ext uri="{FF2B5EF4-FFF2-40B4-BE49-F238E27FC236}">
                  <a16:creationId xmlns:a16="http://schemas.microsoft.com/office/drawing/2014/main" id="{963D7F04-1F06-488F-BB87-C9622CF8D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953"/>
              <a:ext cx="0" cy="308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Line 66">
              <a:extLst>
                <a:ext uri="{FF2B5EF4-FFF2-40B4-BE49-F238E27FC236}">
                  <a16:creationId xmlns:a16="http://schemas.microsoft.com/office/drawing/2014/main" id="{6EDE00A3-A239-4A70-B6BD-448465E50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67">
              <a:extLst>
                <a:ext uri="{FF2B5EF4-FFF2-40B4-BE49-F238E27FC236}">
                  <a16:creationId xmlns:a16="http://schemas.microsoft.com/office/drawing/2014/main" id="{DF501E22-79D0-4366-AED4-3C354A7D9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Line 68">
              <a:extLst>
                <a:ext uri="{FF2B5EF4-FFF2-40B4-BE49-F238E27FC236}">
                  <a16:creationId xmlns:a16="http://schemas.microsoft.com/office/drawing/2014/main" id="{53FD3BEE-1FF6-4F22-9D42-DDE2A9402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Line 69">
              <a:extLst>
                <a:ext uri="{FF2B5EF4-FFF2-40B4-BE49-F238E27FC236}">
                  <a16:creationId xmlns:a16="http://schemas.microsoft.com/office/drawing/2014/main" id="{961246C8-1EEB-4F03-84EC-33A3A4203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Line 70">
              <a:extLst>
                <a:ext uri="{FF2B5EF4-FFF2-40B4-BE49-F238E27FC236}">
                  <a16:creationId xmlns:a16="http://schemas.microsoft.com/office/drawing/2014/main" id="{98C4ED8B-7F2B-4D5C-8F16-78A7011A9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Line 71">
              <a:extLst>
                <a:ext uri="{FF2B5EF4-FFF2-40B4-BE49-F238E27FC236}">
                  <a16:creationId xmlns:a16="http://schemas.microsoft.com/office/drawing/2014/main" id="{954CDE8C-DD1E-4A56-8733-23636A30A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Line 72">
              <a:extLst>
                <a:ext uri="{FF2B5EF4-FFF2-40B4-BE49-F238E27FC236}">
                  <a16:creationId xmlns:a16="http://schemas.microsoft.com/office/drawing/2014/main" id="{1A7CDB5C-0CA6-4068-8CE4-6FC271B17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979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Line 73">
              <a:extLst>
                <a:ext uri="{FF2B5EF4-FFF2-40B4-BE49-F238E27FC236}">
                  <a16:creationId xmlns:a16="http://schemas.microsoft.com/office/drawing/2014/main" id="{D0175039-B841-4FF4-B4D0-32BEE4462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30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Line 74">
              <a:extLst>
                <a:ext uri="{FF2B5EF4-FFF2-40B4-BE49-F238E27FC236}">
                  <a16:creationId xmlns:a16="http://schemas.microsoft.com/office/drawing/2014/main" id="{59B6012B-B8E4-47CA-A1F1-766E7C6D2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082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Line 75">
              <a:extLst>
                <a:ext uri="{FF2B5EF4-FFF2-40B4-BE49-F238E27FC236}">
                  <a16:creationId xmlns:a16="http://schemas.microsoft.com/office/drawing/2014/main" id="{4B05B14D-7B42-4220-ACC3-752662925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33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Line 76">
              <a:extLst>
                <a:ext uri="{FF2B5EF4-FFF2-40B4-BE49-F238E27FC236}">
                  <a16:creationId xmlns:a16="http://schemas.microsoft.com/office/drawing/2014/main" id="{8EC37CF7-22EC-4AA5-86A2-DAC700D42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184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Line 77">
              <a:extLst>
                <a:ext uri="{FF2B5EF4-FFF2-40B4-BE49-F238E27FC236}">
                  <a16:creationId xmlns:a16="http://schemas.microsoft.com/office/drawing/2014/main" id="{DE0A59D1-73A2-47DE-AD0F-2D5D6F6AE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236"/>
              <a:ext cx="51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ine 78">
              <a:extLst>
                <a:ext uri="{FF2B5EF4-FFF2-40B4-BE49-F238E27FC236}">
                  <a16:creationId xmlns:a16="http://schemas.microsoft.com/office/drawing/2014/main" id="{772B97C3-7663-4AEF-93C9-A3E8BE81D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013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Line 79">
              <a:extLst>
                <a:ext uri="{FF2B5EF4-FFF2-40B4-BE49-F238E27FC236}">
                  <a16:creationId xmlns:a16="http://schemas.microsoft.com/office/drawing/2014/main" id="{456B6203-A054-4A07-8643-8D8C0A20F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3201"/>
              <a:ext cx="238" cy="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9" name="Group 89">
            <a:extLst>
              <a:ext uri="{FF2B5EF4-FFF2-40B4-BE49-F238E27FC236}">
                <a16:creationId xmlns:a16="http://schemas.microsoft.com/office/drawing/2014/main" id="{A956F62A-6C58-4E5D-9CD1-D9DF56BF4D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77007" y="2155878"/>
            <a:ext cx="571332" cy="517266"/>
            <a:chOff x="5330" y="2920"/>
            <a:chExt cx="391" cy="354"/>
          </a:xfrm>
          <a:solidFill>
            <a:schemeClr val="accent4"/>
          </a:solidFill>
        </p:grpSpPr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CD122985-636E-4C25-82D3-75E61CF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" y="3010"/>
              <a:ext cx="391" cy="264"/>
            </a:xfrm>
            <a:custGeom>
              <a:avLst/>
              <a:gdLst>
                <a:gd name="T0" fmla="*/ 180 w 184"/>
                <a:gd name="T1" fmla="*/ 124 h 124"/>
                <a:gd name="T2" fmla="*/ 4 w 184"/>
                <a:gd name="T3" fmla="*/ 124 h 124"/>
                <a:gd name="T4" fmla="*/ 0 w 184"/>
                <a:gd name="T5" fmla="*/ 120 h 124"/>
                <a:gd name="T6" fmla="*/ 0 w 184"/>
                <a:gd name="T7" fmla="*/ 4 h 124"/>
                <a:gd name="T8" fmla="*/ 4 w 184"/>
                <a:gd name="T9" fmla="*/ 0 h 124"/>
                <a:gd name="T10" fmla="*/ 180 w 184"/>
                <a:gd name="T11" fmla="*/ 0 h 124"/>
                <a:gd name="T12" fmla="*/ 184 w 184"/>
                <a:gd name="T13" fmla="*/ 4 h 124"/>
                <a:gd name="T14" fmla="*/ 184 w 184"/>
                <a:gd name="T15" fmla="*/ 120 h 124"/>
                <a:gd name="T16" fmla="*/ 180 w 184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4">
                  <a:moveTo>
                    <a:pt x="180" y="124"/>
                  </a:moveTo>
                  <a:cubicBezTo>
                    <a:pt x="4" y="124"/>
                    <a:pt x="4" y="124"/>
                    <a:pt x="4" y="124"/>
                  </a:cubicBezTo>
                  <a:cubicBezTo>
                    <a:pt x="2" y="124"/>
                    <a:pt x="0" y="122"/>
                    <a:pt x="0" y="1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4" y="2"/>
                    <a:pt x="184" y="4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4" y="122"/>
                    <a:pt x="182" y="124"/>
                    <a:pt x="180" y="124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F5D78903-884C-4050-8215-759AADB4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3044"/>
              <a:ext cx="272" cy="196"/>
            </a:xfrm>
            <a:custGeom>
              <a:avLst/>
              <a:gdLst>
                <a:gd name="T0" fmla="*/ 116 w 128"/>
                <a:gd name="T1" fmla="*/ 92 h 92"/>
                <a:gd name="T2" fmla="*/ 12 w 128"/>
                <a:gd name="T3" fmla="*/ 92 h 92"/>
                <a:gd name="T4" fmla="*/ 0 w 128"/>
                <a:gd name="T5" fmla="*/ 80 h 92"/>
                <a:gd name="T6" fmla="*/ 0 w 128"/>
                <a:gd name="T7" fmla="*/ 12 h 92"/>
                <a:gd name="T8" fmla="*/ 12 w 128"/>
                <a:gd name="T9" fmla="*/ 0 h 92"/>
                <a:gd name="T10" fmla="*/ 116 w 128"/>
                <a:gd name="T11" fmla="*/ 0 h 92"/>
                <a:gd name="T12" fmla="*/ 128 w 128"/>
                <a:gd name="T13" fmla="*/ 12 h 92"/>
                <a:gd name="T14" fmla="*/ 128 w 128"/>
                <a:gd name="T15" fmla="*/ 80 h 92"/>
                <a:gd name="T16" fmla="*/ 116 w 128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92">
                  <a:moveTo>
                    <a:pt x="116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3" y="0"/>
                    <a:pt x="128" y="5"/>
                    <a:pt x="128" y="12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7"/>
                    <a:pt x="123" y="92"/>
                    <a:pt x="116" y="92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Line 92">
              <a:extLst>
                <a:ext uri="{FF2B5EF4-FFF2-40B4-BE49-F238E27FC236}">
                  <a16:creationId xmlns:a16="http://schemas.microsoft.com/office/drawing/2014/main" id="{99F39C09-257F-437C-B529-9746B6F7E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206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Line 93">
              <a:extLst>
                <a:ext uri="{FF2B5EF4-FFF2-40B4-BE49-F238E27FC236}">
                  <a16:creationId xmlns:a16="http://schemas.microsoft.com/office/drawing/2014/main" id="{99D72EDF-30E3-424A-963D-78837FAEA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54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Line 94">
              <a:extLst>
                <a:ext uri="{FF2B5EF4-FFF2-40B4-BE49-F238E27FC236}">
                  <a16:creationId xmlns:a16="http://schemas.microsoft.com/office/drawing/2014/main" id="{6E93961C-797F-4F3F-A4A7-0B84FD0FB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" y="3103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D37D7631-3EBE-461D-8A36-3ABEB639D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920"/>
              <a:ext cx="97" cy="64"/>
            </a:xfrm>
            <a:custGeom>
              <a:avLst/>
              <a:gdLst>
                <a:gd name="T0" fmla="*/ 0 w 97"/>
                <a:gd name="T1" fmla="*/ 30 h 64"/>
                <a:gd name="T2" fmla="*/ 34 w 97"/>
                <a:gd name="T3" fmla="*/ 64 h 64"/>
                <a:gd name="T4" fmla="*/ 97 w 97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4">
                  <a:moveTo>
                    <a:pt x="0" y="30"/>
                  </a:moveTo>
                  <a:lnTo>
                    <a:pt x="34" y="64"/>
                  </a:lnTo>
                  <a:lnTo>
                    <a:pt x="97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56923DE5-2C12-4067-BB63-7801B6470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3078"/>
              <a:ext cx="85" cy="42"/>
            </a:xfrm>
            <a:custGeom>
              <a:avLst/>
              <a:gdLst>
                <a:gd name="T0" fmla="*/ 40 w 40"/>
                <a:gd name="T1" fmla="*/ 0 h 20"/>
                <a:gd name="T2" fmla="*/ 8 w 40"/>
                <a:gd name="T3" fmla="*/ 0 h 20"/>
                <a:gd name="T4" fmla="*/ 0 w 40"/>
                <a:gd name="T5" fmla="*/ 8 h 20"/>
                <a:gd name="T6" fmla="*/ 0 w 4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F0E64C23-6667-4DE1-9A00-DEC79271CAAE}"/>
              </a:ext>
            </a:extLst>
          </p:cNvPr>
          <p:cNvSpPr txBox="1"/>
          <p:nvPr/>
        </p:nvSpPr>
        <p:spPr>
          <a:xfrm>
            <a:off x="9624392" y="1706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SPORT </a:t>
            </a:r>
            <a:r>
              <a:rPr lang="it-IT" b="1" i="1" dirty="0">
                <a:solidFill>
                  <a:schemeClr val="accent4"/>
                </a:solidFill>
              </a:rPr>
              <a:t>LIVE</a:t>
            </a:r>
          </a:p>
        </p:txBody>
      </p:sp>
      <p:grpSp>
        <p:nvGrpSpPr>
          <p:cNvPr id="118" name="Group 22">
            <a:extLst>
              <a:ext uri="{FF2B5EF4-FFF2-40B4-BE49-F238E27FC236}">
                <a16:creationId xmlns:a16="http://schemas.microsoft.com/office/drawing/2014/main" id="{041E7F52-E56C-471C-86D3-963D016415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77524" y="2145928"/>
            <a:ext cx="635000" cy="635000"/>
            <a:chOff x="534" y="2089"/>
            <a:chExt cx="400" cy="400"/>
          </a:xfrm>
        </p:grpSpPr>
        <p:sp>
          <p:nvSpPr>
            <p:cNvPr id="119" name="Oval 23">
              <a:extLst>
                <a:ext uri="{FF2B5EF4-FFF2-40B4-BE49-F238E27FC236}">
                  <a16:creationId xmlns:a16="http://schemas.microsoft.com/office/drawing/2014/main" id="{12D33327-AC62-42AF-9964-F7716D8EE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2089"/>
              <a:ext cx="400" cy="400"/>
            </a:xfrm>
            <a:prstGeom prst="ellips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24">
              <a:extLst>
                <a:ext uri="{FF2B5EF4-FFF2-40B4-BE49-F238E27FC236}">
                  <a16:creationId xmlns:a16="http://schemas.microsoft.com/office/drawing/2014/main" id="{1BCE752A-2A6D-452B-9CC9-69B450B1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2148"/>
              <a:ext cx="262" cy="191"/>
            </a:xfrm>
            <a:custGeom>
              <a:avLst/>
              <a:gdLst>
                <a:gd name="T0" fmla="*/ 115 w 262"/>
                <a:gd name="T1" fmla="*/ 0 h 191"/>
                <a:gd name="T2" fmla="*/ 156 w 262"/>
                <a:gd name="T3" fmla="*/ 53 h 191"/>
                <a:gd name="T4" fmla="*/ 243 w 262"/>
                <a:gd name="T5" fmla="*/ 63 h 191"/>
                <a:gd name="T6" fmla="*/ 262 w 262"/>
                <a:gd name="T7" fmla="*/ 150 h 191"/>
                <a:gd name="T8" fmla="*/ 181 w 262"/>
                <a:gd name="T9" fmla="*/ 191 h 191"/>
                <a:gd name="T10" fmla="*/ 115 w 262"/>
                <a:gd name="T11" fmla="*/ 128 h 191"/>
                <a:gd name="T12" fmla="*/ 40 w 262"/>
                <a:gd name="T13" fmla="*/ 147 h 191"/>
                <a:gd name="T14" fmla="*/ 0 w 262"/>
                <a:gd name="T15" fmla="*/ 88 h 191"/>
                <a:gd name="T16" fmla="*/ 34 w 262"/>
                <a:gd name="T17" fmla="*/ 19 h 191"/>
                <a:gd name="T18" fmla="*/ 115 w 262"/>
                <a:gd name="T1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191">
                  <a:moveTo>
                    <a:pt x="115" y="0"/>
                  </a:moveTo>
                  <a:lnTo>
                    <a:pt x="156" y="53"/>
                  </a:lnTo>
                  <a:lnTo>
                    <a:pt x="243" y="63"/>
                  </a:lnTo>
                  <a:lnTo>
                    <a:pt x="262" y="150"/>
                  </a:lnTo>
                  <a:lnTo>
                    <a:pt x="181" y="191"/>
                  </a:lnTo>
                  <a:lnTo>
                    <a:pt x="115" y="128"/>
                  </a:lnTo>
                  <a:lnTo>
                    <a:pt x="40" y="147"/>
                  </a:lnTo>
                  <a:lnTo>
                    <a:pt x="0" y="88"/>
                  </a:lnTo>
                  <a:lnTo>
                    <a:pt x="34" y="19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Line 25">
              <a:extLst>
                <a:ext uri="{FF2B5EF4-FFF2-40B4-BE49-F238E27FC236}">
                  <a16:creationId xmlns:a16="http://schemas.microsoft.com/office/drawing/2014/main" id="{D2684AC6-184A-477C-9DB1-528CCFFBB2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" y="2201"/>
              <a:ext cx="41" cy="75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EE733B26-FB47-44DF-AB4E-68609E92A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177"/>
              <a:ext cx="94" cy="34"/>
            </a:xfrm>
            <a:custGeom>
              <a:avLst/>
              <a:gdLst>
                <a:gd name="T0" fmla="*/ 0 w 94"/>
                <a:gd name="T1" fmla="*/ 34 h 34"/>
                <a:gd name="T2" fmla="*/ 35 w 94"/>
                <a:gd name="T3" fmla="*/ 0 h 34"/>
                <a:gd name="T4" fmla="*/ 94 w 94"/>
                <a:gd name="T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34">
                  <a:moveTo>
                    <a:pt x="0" y="34"/>
                  </a:moveTo>
                  <a:lnTo>
                    <a:pt x="35" y="0"/>
                  </a:lnTo>
                  <a:lnTo>
                    <a:pt x="94" y="31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0B20A69F-90C9-40A1-984D-EC7F4A20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289"/>
              <a:ext cx="94" cy="44"/>
            </a:xfrm>
            <a:custGeom>
              <a:avLst/>
              <a:gdLst>
                <a:gd name="T0" fmla="*/ 0 w 94"/>
                <a:gd name="T1" fmla="*/ 9 h 44"/>
                <a:gd name="T2" fmla="*/ 47 w 94"/>
                <a:gd name="T3" fmla="*/ 44 h 44"/>
                <a:gd name="T4" fmla="*/ 94 w 9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44">
                  <a:moveTo>
                    <a:pt x="0" y="9"/>
                  </a:moveTo>
                  <a:lnTo>
                    <a:pt x="47" y="44"/>
                  </a:lnTo>
                  <a:lnTo>
                    <a:pt x="94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68A0C2D1-07C5-4A55-8483-AC09FFB12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333"/>
              <a:ext cx="141" cy="109"/>
            </a:xfrm>
            <a:custGeom>
              <a:avLst/>
              <a:gdLst>
                <a:gd name="T0" fmla="*/ 13 w 141"/>
                <a:gd name="T1" fmla="*/ 6 h 109"/>
                <a:gd name="T2" fmla="*/ 0 w 141"/>
                <a:gd name="T3" fmla="*/ 74 h 109"/>
                <a:gd name="T4" fmla="*/ 57 w 141"/>
                <a:gd name="T5" fmla="*/ 109 h 109"/>
                <a:gd name="T6" fmla="*/ 128 w 141"/>
                <a:gd name="T7" fmla="*/ 99 h 109"/>
                <a:gd name="T8" fmla="*/ 141 w 141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9">
                  <a:moveTo>
                    <a:pt x="13" y="6"/>
                  </a:moveTo>
                  <a:lnTo>
                    <a:pt x="0" y="74"/>
                  </a:lnTo>
                  <a:lnTo>
                    <a:pt x="57" y="109"/>
                  </a:lnTo>
                  <a:lnTo>
                    <a:pt x="128" y="99"/>
                  </a:lnTo>
                  <a:lnTo>
                    <a:pt x="141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Line 29">
              <a:extLst>
                <a:ext uri="{FF2B5EF4-FFF2-40B4-BE49-F238E27FC236}">
                  <a16:creationId xmlns:a16="http://schemas.microsoft.com/office/drawing/2014/main" id="{33EA07F5-C6EC-4B1F-8826-0ED8EB13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" y="2089"/>
              <a:ext cx="60" cy="5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Line 30">
              <a:extLst>
                <a:ext uri="{FF2B5EF4-FFF2-40B4-BE49-F238E27FC236}">
                  <a16:creationId xmlns:a16="http://schemas.microsoft.com/office/drawing/2014/main" id="{07DAFF5A-675F-403D-8636-341085958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8" y="2108"/>
              <a:ext cx="38" cy="69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Line 31">
              <a:extLst>
                <a:ext uri="{FF2B5EF4-FFF2-40B4-BE49-F238E27FC236}">
                  <a16:creationId xmlns:a16="http://schemas.microsoft.com/office/drawing/2014/main" id="{DB1943D2-82FA-46B3-911C-1DB142D5F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9" y="2133"/>
              <a:ext cx="3" cy="34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Line 32">
              <a:extLst>
                <a:ext uri="{FF2B5EF4-FFF2-40B4-BE49-F238E27FC236}">
                  <a16:creationId xmlns:a16="http://schemas.microsoft.com/office/drawing/2014/main" id="{BE172BB6-F7A0-4329-8AD8-726BE01F7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" y="2236"/>
              <a:ext cx="44" cy="22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Line 33">
              <a:extLst>
                <a:ext uri="{FF2B5EF4-FFF2-40B4-BE49-F238E27FC236}">
                  <a16:creationId xmlns:a16="http://schemas.microsoft.com/office/drawing/2014/main" id="{44688B1A-530C-4F3F-A8D5-1366EA980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" y="2364"/>
              <a:ext cx="71" cy="6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FA8887DF-0F97-4813-91CC-2CB6BF47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295"/>
              <a:ext cx="128" cy="131"/>
            </a:xfrm>
            <a:custGeom>
              <a:avLst/>
              <a:gdLst>
                <a:gd name="T0" fmla="*/ 128 w 128"/>
                <a:gd name="T1" fmla="*/ 112 h 131"/>
                <a:gd name="T2" fmla="*/ 44 w 128"/>
                <a:gd name="T3" fmla="*/ 131 h 131"/>
                <a:gd name="T4" fmla="*/ 0 w 128"/>
                <a:gd name="T5" fmla="*/ 75 h 131"/>
                <a:gd name="T6" fmla="*/ 0 w 128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1">
                  <a:moveTo>
                    <a:pt x="128" y="112"/>
                  </a:moveTo>
                  <a:lnTo>
                    <a:pt x="44" y="131"/>
                  </a:lnTo>
                  <a:lnTo>
                    <a:pt x="0" y="75"/>
                  </a:lnTo>
                  <a:lnTo>
                    <a:pt x="0" y="0"/>
                  </a:lnTo>
                </a:path>
              </a:pathLst>
            </a:cu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Line 35">
              <a:extLst>
                <a:ext uri="{FF2B5EF4-FFF2-40B4-BE49-F238E27FC236}">
                  <a16:creationId xmlns:a16="http://schemas.microsoft.com/office/drawing/2014/main" id="{214D569B-E8F5-4B36-906B-350B4A306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" y="2426"/>
              <a:ext cx="0" cy="50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Line 36">
              <a:extLst>
                <a:ext uri="{FF2B5EF4-FFF2-40B4-BE49-F238E27FC236}">
                  <a16:creationId xmlns:a16="http://schemas.microsoft.com/office/drawing/2014/main" id="{F3A589A4-D831-4D86-9340-3A30DF9DB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" y="2442"/>
              <a:ext cx="16" cy="37"/>
            </a:xfrm>
            <a:prstGeom prst="line">
              <a:avLst/>
            </a:prstGeom>
            <a:grpFill/>
            <a:ln w="1905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33" name="Graphique 7">
            <a:extLst>
              <a:ext uri="{FF2B5EF4-FFF2-40B4-BE49-F238E27FC236}">
                <a16:creationId xmlns:a16="http://schemas.microsoft.com/office/drawing/2014/main" id="{1A78F00D-5F35-4E05-8C19-F820632D0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793421"/>
              </p:ext>
            </p:extLst>
          </p:nvPr>
        </p:nvGraphicFramePr>
        <p:xfrm>
          <a:off x="8873331" y="2540035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2D502FBC-2350-4D99-860F-16E2BE64141D}"/>
              </a:ext>
            </a:extLst>
          </p:cNvPr>
          <p:cNvSpPr txBox="1"/>
          <p:nvPr/>
        </p:nvSpPr>
        <p:spPr>
          <a:xfrm>
            <a:off x="10272524" y="4782634"/>
            <a:ext cx="540000" cy="338554"/>
          </a:xfrm>
          <a:prstGeom prst="rect">
            <a:avLst/>
          </a:prstGeom>
          <a:gradFill flip="none" rotWithShape="1">
            <a:gsLst>
              <a:gs pos="0">
                <a:srgbClr val="009D9C">
                  <a:shade val="30000"/>
                  <a:satMod val="115000"/>
                </a:srgbClr>
              </a:gs>
              <a:gs pos="50000">
                <a:srgbClr val="009D9C">
                  <a:shade val="67500"/>
                  <a:satMod val="115000"/>
                </a:srgbClr>
              </a:gs>
              <a:gs pos="100000">
                <a:srgbClr val="009D9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0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92B0A024-81BA-44BA-AB22-947D633065B5}"/>
              </a:ext>
            </a:extLst>
          </p:cNvPr>
          <p:cNvSpPr txBox="1"/>
          <p:nvPr/>
        </p:nvSpPr>
        <p:spPr>
          <a:xfrm>
            <a:off x="10668508" y="4404522"/>
            <a:ext cx="1224000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it-IT" sz="1600" dirty="0"/>
              <a:t>8.026.000</a:t>
            </a:r>
          </a:p>
        </p:txBody>
      </p:sp>
      <p:sp>
        <p:nvSpPr>
          <p:cNvPr id="136" name="CasellaDiTesto 72">
            <a:extLst>
              <a:ext uri="{FF2B5EF4-FFF2-40B4-BE49-F238E27FC236}">
                <a16:creationId xmlns:a16="http://schemas.microsoft.com/office/drawing/2014/main" id="{2590227F-8542-4397-B4E2-EA30E460480B}"/>
              </a:ext>
            </a:extLst>
          </p:cNvPr>
          <p:cNvSpPr txBox="1"/>
          <p:nvPr/>
        </p:nvSpPr>
        <p:spPr>
          <a:xfrm>
            <a:off x="9228484" y="4455044"/>
            <a:ext cx="1224000" cy="338554"/>
          </a:xfrm>
          <a:prstGeom prst="rect">
            <a:avLst/>
          </a:prstGeom>
          <a:solidFill>
            <a:srgbClr val="0025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5.153.000 </a:t>
            </a:r>
          </a:p>
        </p:txBody>
      </p:sp>
      <p:sp>
        <p:nvSpPr>
          <p:cNvPr id="139" name="Rectangle 19">
            <a:extLst>
              <a:ext uri="{FF2B5EF4-FFF2-40B4-BE49-F238E27FC236}">
                <a16:creationId xmlns:a16="http://schemas.microsoft.com/office/drawing/2014/main" id="{4C4BD7A2-C9AC-4C1A-8B17-D544A99F35F8}"/>
              </a:ext>
            </a:extLst>
          </p:cNvPr>
          <p:cNvSpPr/>
          <p:nvPr/>
        </p:nvSpPr>
        <p:spPr>
          <a:xfrm>
            <a:off x="6827011" y="5524029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Bimestre medio post-</a:t>
            </a:r>
            <a:r>
              <a:rPr lang="en-GB" sz="1600" dirty="0" err="1">
                <a:solidFill>
                  <a:schemeClr val="bg2"/>
                </a:solidFill>
              </a:rPr>
              <a:t>quarantena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40" name="Rectangle 20">
            <a:extLst>
              <a:ext uri="{FF2B5EF4-FFF2-40B4-BE49-F238E27FC236}">
                <a16:creationId xmlns:a16="http://schemas.microsoft.com/office/drawing/2014/main" id="{4EDD9F83-45CD-42A5-8B69-20D331EFF048}"/>
              </a:ext>
            </a:extLst>
          </p:cNvPr>
          <p:cNvSpPr/>
          <p:nvPr/>
        </p:nvSpPr>
        <p:spPr>
          <a:xfrm>
            <a:off x="4861190" y="5524029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141" name="Rectangle 20">
            <a:extLst>
              <a:ext uri="{FF2B5EF4-FFF2-40B4-BE49-F238E27FC236}">
                <a16:creationId xmlns:a16="http://schemas.microsoft.com/office/drawing/2014/main" id="{A0C05E1A-0A3E-4D91-A934-398E74EDF1EB}"/>
              </a:ext>
            </a:extLst>
          </p:cNvPr>
          <p:cNvSpPr/>
          <p:nvPr/>
        </p:nvSpPr>
        <p:spPr>
          <a:xfrm>
            <a:off x="2508949" y="5524029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77" name="Freccia in giù 76">
            <a:extLst>
              <a:ext uri="{FF2B5EF4-FFF2-40B4-BE49-F238E27FC236}">
                <a16:creationId xmlns:a16="http://schemas.microsoft.com/office/drawing/2014/main" id="{E7D1AF66-E4B1-4DFC-90C3-68233BBB3E53}"/>
              </a:ext>
            </a:extLst>
          </p:cNvPr>
          <p:cNvSpPr/>
          <p:nvPr/>
        </p:nvSpPr>
        <p:spPr>
          <a:xfrm>
            <a:off x="5453928" y="6321171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Freccia in giù 77">
            <a:extLst>
              <a:ext uri="{FF2B5EF4-FFF2-40B4-BE49-F238E27FC236}">
                <a16:creationId xmlns:a16="http://schemas.microsoft.com/office/drawing/2014/main" id="{E89E3A93-8E8F-4900-B7FB-ADE14FA0CA70}"/>
              </a:ext>
            </a:extLst>
          </p:cNvPr>
          <p:cNvSpPr/>
          <p:nvPr/>
        </p:nvSpPr>
        <p:spPr>
          <a:xfrm rot="10800000">
            <a:off x="5669952" y="6298569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A93F0386-7979-45A9-99E1-14903BDE1E4E}"/>
              </a:ext>
            </a:extLst>
          </p:cNvPr>
          <p:cNvSpPr txBox="1"/>
          <p:nvPr/>
        </p:nvSpPr>
        <p:spPr>
          <a:xfrm>
            <a:off x="5896907" y="6258945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3EDA8B8E-AC47-4A0D-A9AB-8C1869A95C1B}"/>
              </a:ext>
            </a:extLst>
          </p:cNvPr>
          <p:cNvSpPr/>
          <p:nvPr/>
        </p:nvSpPr>
        <p:spPr>
          <a:xfrm>
            <a:off x="5387326" y="6201308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Freccia in giù 146">
            <a:extLst>
              <a:ext uri="{FF2B5EF4-FFF2-40B4-BE49-F238E27FC236}">
                <a16:creationId xmlns:a16="http://schemas.microsoft.com/office/drawing/2014/main" id="{4495758F-B67B-4BBD-8B57-D644CFFBBA8F}"/>
              </a:ext>
            </a:extLst>
          </p:cNvPr>
          <p:cNvSpPr/>
          <p:nvPr/>
        </p:nvSpPr>
        <p:spPr>
          <a:xfrm>
            <a:off x="2131616" y="3753036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Freccia in giù 147">
            <a:extLst>
              <a:ext uri="{FF2B5EF4-FFF2-40B4-BE49-F238E27FC236}">
                <a16:creationId xmlns:a16="http://schemas.microsoft.com/office/drawing/2014/main" id="{B1C225F2-0BFD-4049-A659-A928D212479C}"/>
              </a:ext>
            </a:extLst>
          </p:cNvPr>
          <p:cNvSpPr/>
          <p:nvPr/>
        </p:nvSpPr>
        <p:spPr>
          <a:xfrm>
            <a:off x="5065286" y="3881757"/>
            <a:ext cx="271139" cy="33855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AE837472-CA41-4123-94CA-026C77F2B607}"/>
              </a:ext>
            </a:extLst>
          </p:cNvPr>
          <p:cNvSpPr txBox="1"/>
          <p:nvPr/>
        </p:nvSpPr>
        <p:spPr>
          <a:xfrm>
            <a:off x="2012926" y="4998658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2420CE31-1507-46E2-80AF-5A77CE8617F2}"/>
              </a:ext>
            </a:extLst>
          </p:cNvPr>
          <p:cNvSpPr txBox="1"/>
          <p:nvPr/>
        </p:nvSpPr>
        <p:spPr>
          <a:xfrm>
            <a:off x="4947157" y="4998658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47474E5A-46CC-4B62-8845-3DF0E943DE01}"/>
              </a:ext>
            </a:extLst>
          </p:cNvPr>
          <p:cNvSpPr txBox="1"/>
          <p:nvPr/>
        </p:nvSpPr>
        <p:spPr>
          <a:xfrm>
            <a:off x="7879384" y="4982394"/>
            <a:ext cx="116397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aumento </a:t>
            </a:r>
            <a:r>
              <a:rPr lang="it-IT" sz="800" dirty="0">
                <a:solidFill>
                  <a:schemeClr val="bg2"/>
                </a:solidFill>
              </a:rPr>
              <a:t>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DAF8C81A-5917-4512-8285-4E98EF7672E9}"/>
              </a:ext>
            </a:extLst>
          </p:cNvPr>
          <p:cNvSpPr txBox="1"/>
          <p:nvPr/>
        </p:nvSpPr>
        <p:spPr>
          <a:xfrm>
            <a:off x="10851765" y="4982394"/>
            <a:ext cx="129290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aumento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154" name="Freccia in giù 153">
            <a:extLst>
              <a:ext uri="{FF2B5EF4-FFF2-40B4-BE49-F238E27FC236}">
                <a16:creationId xmlns:a16="http://schemas.microsoft.com/office/drawing/2014/main" id="{3AF1C77E-0422-4D53-A5C6-55E9D6D2BBD9}"/>
              </a:ext>
            </a:extLst>
          </p:cNvPr>
          <p:cNvSpPr/>
          <p:nvPr/>
        </p:nvSpPr>
        <p:spPr>
          <a:xfrm>
            <a:off x="8217175" y="3881757"/>
            <a:ext cx="271139" cy="338554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Freccia in giù 154">
            <a:extLst>
              <a:ext uri="{FF2B5EF4-FFF2-40B4-BE49-F238E27FC236}">
                <a16:creationId xmlns:a16="http://schemas.microsoft.com/office/drawing/2014/main" id="{9CE0E6C7-C9FA-4231-B228-2562F9A41862}"/>
              </a:ext>
            </a:extLst>
          </p:cNvPr>
          <p:cNvSpPr/>
          <p:nvPr/>
        </p:nvSpPr>
        <p:spPr>
          <a:xfrm rot="10800000">
            <a:off x="11184984" y="3954542"/>
            <a:ext cx="271139" cy="3385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655D91B9-4746-4F4A-BD98-F8A25A673659}"/>
              </a:ext>
            </a:extLst>
          </p:cNvPr>
          <p:cNvSpPr txBox="1"/>
          <p:nvPr/>
        </p:nvSpPr>
        <p:spPr>
          <a:xfrm>
            <a:off x="3855239" y="1706096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SERIE / FICTION</a:t>
            </a:r>
          </a:p>
        </p:txBody>
      </p: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A2723430-ED17-44F8-83D5-65DE530569F8}"/>
              </a:ext>
            </a:extLst>
          </p:cNvPr>
          <p:cNvGrpSpPr/>
          <p:nvPr/>
        </p:nvGrpSpPr>
        <p:grpSpPr>
          <a:xfrm>
            <a:off x="4289589" y="2265707"/>
            <a:ext cx="685264" cy="515221"/>
            <a:chOff x="5783026" y="2291010"/>
            <a:chExt cx="685264" cy="515221"/>
          </a:xfrm>
        </p:grpSpPr>
        <p:grpSp>
          <p:nvGrpSpPr>
            <p:cNvPr id="142" name="Group 19">
              <a:extLst>
                <a:ext uri="{FF2B5EF4-FFF2-40B4-BE49-F238E27FC236}">
                  <a16:creationId xmlns:a16="http://schemas.microsoft.com/office/drawing/2014/main" id="{00BAF26B-F0E7-4C15-B26C-D50EFE5CBC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3026" y="2291010"/>
              <a:ext cx="513782" cy="515221"/>
              <a:chOff x="5448" y="2047"/>
              <a:chExt cx="357" cy="358"/>
            </a:xfrm>
            <a:solidFill>
              <a:schemeClr val="accent4"/>
            </a:solidFill>
          </p:grpSpPr>
          <p:sp>
            <p:nvSpPr>
              <p:cNvPr id="144" name="Freeform 21">
                <a:extLst>
                  <a:ext uri="{FF2B5EF4-FFF2-40B4-BE49-F238E27FC236}">
                    <a16:creationId xmlns:a16="http://schemas.microsoft.com/office/drawing/2014/main" id="{5DF93C85-44CF-4FE9-8488-9E329B86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2094"/>
                <a:ext cx="357" cy="311"/>
              </a:xfrm>
              <a:custGeom>
                <a:avLst/>
                <a:gdLst>
                  <a:gd name="T0" fmla="*/ 88 w 92"/>
                  <a:gd name="T1" fmla="*/ 80 h 80"/>
                  <a:gd name="T2" fmla="*/ 4 w 92"/>
                  <a:gd name="T3" fmla="*/ 80 h 80"/>
                  <a:gd name="T4" fmla="*/ 0 w 92"/>
                  <a:gd name="T5" fmla="*/ 76 h 80"/>
                  <a:gd name="T6" fmla="*/ 0 w 92"/>
                  <a:gd name="T7" fmla="*/ 4 h 80"/>
                  <a:gd name="T8" fmla="*/ 4 w 92"/>
                  <a:gd name="T9" fmla="*/ 0 h 80"/>
                  <a:gd name="T10" fmla="*/ 88 w 92"/>
                  <a:gd name="T11" fmla="*/ 0 h 80"/>
                  <a:gd name="T12" fmla="*/ 92 w 92"/>
                  <a:gd name="T13" fmla="*/ 4 h 80"/>
                  <a:gd name="T14" fmla="*/ 92 w 92"/>
                  <a:gd name="T15" fmla="*/ 76 h 80"/>
                  <a:gd name="T16" fmla="*/ 88 w 92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Line 22">
                <a:extLst>
                  <a:ext uri="{FF2B5EF4-FFF2-40B4-BE49-F238E27FC236}">
                    <a16:creationId xmlns:a16="http://schemas.microsoft.com/office/drawing/2014/main" id="{50897EDA-90B5-4D1F-AB60-F35E064FF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172"/>
                <a:ext cx="357" cy="0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Line 23">
                <a:extLst>
                  <a:ext uri="{FF2B5EF4-FFF2-40B4-BE49-F238E27FC236}">
                    <a16:creationId xmlns:a16="http://schemas.microsoft.com/office/drawing/2014/main" id="{9EFE5427-BABF-42F5-BAC2-4BEB6BE69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3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Line 24">
                <a:extLst>
                  <a:ext uri="{FF2B5EF4-FFF2-40B4-BE49-F238E27FC236}">
                    <a16:creationId xmlns:a16="http://schemas.microsoft.com/office/drawing/2014/main" id="{3B32F178-7495-4D39-A456-BC5D0C65B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0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3" name="CasellaDiTesto 142">
              <a:extLst>
                <a:ext uri="{FF2B5EF4-FFF2-40B4-BE49-F238E27FC236}">
                  <a16:creationId xmlns:a16="http://schemas.microsoft.com/office/drawing/2014/main" id="{FF8A8910-DBB9-4441-9A8B-B26B529EF866}"/>
                </a:ext>
              </a:extLst>
            </p:cNvPr>
            <p:cNvSpPr txBox="1"/>
            <p:nvPr/>
          </p:nvSpPr>
          <p:spPr>
            <a:xfrm>
              <a:off x="5784214" y="2475343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TUE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49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9723662" cy="1255728"/>
          </a:xfrm>
        </p:spPr>
        <p:txBody>
          <a:bodyPr/>
          <a:lstStyle/>
          <a:p>
            <a:r>
              <a:rPr lang="it-IT" dirty="0"/>
              <a:t>in flessione L’incidenza di quasi tutte le </a:t>
            </a:r>
            <a:br>
              <a:rPr lang="it-IT" dirty="0"/>
            </a:br>
            <a:r>
              <a:rPr lang="it-IT" dirty="0"/>
              <a:t>tipologie di pirateria, AD ECCEZIONE DELLE IPTV illecite</a:t>
            </a:r>
          </a:p>
        </p:txBody>
      </p:sp>
      <p:graphicFrame>
        <p:nvGraphicFramePr>
          <p:cNvPr id="82" name="Graphique 7">
            <a:extLst>
              <a:ext uri="{FF2B5EF4-FFF2-40B4-BE49-F238E27FC236}">
                <a16:creationId xmlns:a16="http://schemas.microsoft.com/office/drawing/2014/main" id="{FFB31724-520A-4DCC-8EA5-C9D6EF537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24215"/>
              </p:ext>
            </p:extLst>
          </p:nvPr>
        </p:nvGraphicFramePr>
        <p:xfrm>
          <a:off x="404786" y="1232756"/>
          <a:ext cx="11382428" cy="465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15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8F7B52CE-0F58-4FE7-86FD-3CFC16DEC357}"/>
              </a:ext>
            </a:extLst>
          </p:cNvPr>
          <p:cNvSpPr/>
          <p:nvPr/>
        </p:nvSpPr>
        <p:spPr>
          <a:xfrm>
            <a:off x="372214" y="1847595"/>
            <a:ext cx="1511318" cy="405863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46064ED-F477-42C2-B034-2380DA5E5906}"/>
              </a:ext>
            </a:extLst>
          </p:cNvPr>
          <p:cNvSpPr txBox="1"/>
          <p:nvPr/>
        </p:nvSpPr>
        <p:spPr>
          <a:xfrm>
            <a:off x="404786" y="1663706"/>
            <a:ext cx="1406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PIRATERIA FISICA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5F01DE7F-BC0F-461D-8528-7EA8B930098C}"/>
              </a:ext>
            </a:extLst>
          </p:cNvPr>
          <p:cNvSpPr/>
          <p:nvPr/>
        </p:nvSpPr>
        <p:spPr>
          <a:xfrm>
            <a:off x="1921852" y="1844953"/>
            <a:ext cx="5650312" cy="406470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6CA3B2-5EB7-4E95-AED0-5ABAFDF6079A}"/>
              </a:ext>
            </a:extLst>
          </p:cNvPr>
          <p:cNvSpPr txBox="1"/>
          <p:nvPr/>
        </p:nvSpPr>
        <p:spPr>
          <a:xfrm>
            <a:off x="3035660" y="1661184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PIRATERIA DIGITALE</a:t>
            </a: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E96F9BCB-7662-4F26-BA96-9E8DBCF34D0B}"/>
              </a:ext>
            </a:extLst>
          </p:cNvPr>
          <p:cNvSpPr/>
          <p:nvPr/>
        </p:nvSpPr>
        <p:spPr>
          <a:xfrm>
            <a:off x="7641690" y="1841204"/>
            <a:ext cx="4255852" cy="406470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4EF68BC-71FF-4969-B084-3F77FCB9843B}"/>
              </a:ext>
            </a:extLst>
          </p:cNvPr>
          <p:cNvSpPr txBox="1"/>
          <p:nvPr/>
        </p:nvSpPr>
        <p:spPr>
          <a:xfrm>
            <a:off x="8368609" y="1682888"/>
            <a:ext cx="28020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PIRATERIA INDIRETTA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E7F242B-3C01-4B6C-8686-43CBA1ADCD5B}"/>
              </a:ext>
            </a:extLst>
          </p:cNvPr>
          <p:cNvSpPr/>
          <p:nvPr/>
        </p:nvSpPr>
        <p:spPr>
          <a:xfrm>
            <a:off x="6827011" y="6091042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Bimestre medio post-</a:t>
            </a:r>
            <a:r>
              <a:rPr lang="en-GB" sz="1600" dirty="0" err="1">
                <a:solidFill>
                  <a:schemeClr val="bg2"/>
                </a:solidFill>
              </a:rPr>
              <a:t>quarantena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A5D30F4F-38B7-485B-B709-1D80BCE79155}"/>
              </a:ext>
            </a:extLst>
          </p:cNvPr>
          <p:cNvSpPr/>
          <p:nvPr/>
        </p:nvSpPr>
        <p:spPr>
          <a:xfrm>
            <a:off x="4861190" y="6091042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FA2F6BF6-05CB-4FC4-AD95-D61F71137CB5}"/>
              </a:ext>
            </a:extLst>
          </p:cNvPr>
          <p:cNvSpPr/>
          <p:nvPr/>
        </p:nvSpPr>
        <p:spPr>
          <a:xfrm>
            <a:off x="2508949" y="6091042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4E9CB2F7-942C-4718-94F5-FFBCDB0EF53D}"/>
              </a:ext>
            </a:extLst>
          </p:cNvPr>
          <p:cNvSpPr/>
          <p:nvPr/>
        </p:nvSpPr>
        <p:spPr>
          <a:xfrm>
            <a:off x="5453928" y="6470266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6DB6F90C-09DD-438A-8F3E-D11345D420EE}"/>
              </a:ext>
            </a:extLst>
          </p:cNvPr>
          <p:cNvSpPr/>
          <p:nvPr/>
        </p:nvSpPr>
        <p:spPr>
          <a:xfrm rot="10800000">
            <a:off x="5669952" y="6447664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550DCC-E74F-4B7B-8C41-78D3B0EFF824}"/>
              </a:ext>
            </a:extLst>
          </p:cNvPr>
          <p:cNvSpPr txBox="1"/>
          <p:nvPr/>
        </p:nvSpPr>
        <p:spPr>
          <a:xfrm>
            <a:off x="5896907" y="6408040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5C8A366-AC1D-49F9-8D2A-32C982FC0D89}"/>
              </a:ext>
            </a:extLst>
          </p:cNvPr>
          <p:cNvSpPr/>
          <p:nvPr/>
        </p:nvSpPr>
        <p:spPr>
          <a:xfrm>
            <a:off x="5387326" y="6350403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DCF1A136-08C1-40D8-BEF6-A264B249BF0A}"/>
              </a:ext>
            </a:extLst>
          </p:cNvPr>
          <p:cNvSpPr/>
          <p:nvPr/>
        </p:nvSpPr>
        <p:spPr>
          <a:xfrm>
            <a:off x="1379476" y="4361484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959EC0E6-38B7-406A-88CC-3F88C2E8A2EF}"/>
              </a:ext>
            </a:extLst>
          </p:cNvPr>
          <p:cNvSpPr/>
          <p:nvPr/>
        </p:nvSpPr>
        <p:spPr>
          <a:xfrm>
            <a:off x="7092649" y="2478654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210B6EF-1B2B-49A9-8F05-44045BD5B323}"/>
              </a:ext>
            </a:extLst>
          </p:cNvPr>
          <p:cNvSpPr txBox="1"/>
          <p:nvPr/>
        </p:nvSpPr>
        <p:spPr>
          <a:xfrm>
            <a:off x="5879976" y="2417268"/>
            <a:ext cx="120121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aumento vs </a:t>
            </a:r>
          </a:p>
          <a:p>
            <a:r>
              <a:rPr lang="it-IT" sz="800" b="1" dirty="0">
                <a:solidFill>
                  <a:schemeClr val="bg2"/>
                </a:solidFill>
              </a:rPr>
              <a:t>livelli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C1C2764-CF94-4573-B93E-04AE0206A8F9}"/>
              </a:ext>
            </a:extLst>
          </p:cNvPr>
          <p:cNvSpPr txBox="1"/>
          <p:nvPr/>
        </p:nvSpPr>
        <p:spPr>
          <a:xfrm>
            <a:off x="613179" y="3948436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38" name="Freccia in giù 37">
            <a:extLst>
              <a:ext uri="{FF2B5EF4-FFF2-40B4-BE49-F238E27FC236}">
                <a16:creationId xmlns:a16="http://schemas.microsoft.com/office/drawing/2014/main" id="{E3CF8092-671C-464B-AB1F-87F1B4CA4428}"/>
              </a:ext>
            </a:extLst>
          </p:cNvPr>
          <p:cNvSpPr/>
          <p:nvPr/>
        </p:nvSpPr>
        <p:spPr>
          <a:xfrm>
            <a:off x="11258412" y="4204668"/>
            <a:ext cx="252028" cy="468052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01E14EB-CD32-410D-B3C3-E0D5FB0F9AC2}"/>
              </a:ext>
            </a:extLst>
          </p:cNvPr>
          <p:cNvSpPr txBox="1"/>
          <p:nvPr/>
        </p:nvSpPr>
        <p:spPr>
          <a:xfrm>
            <a:off x="10492115" y="3708624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36998C41-3A91-495D-898D-B3F2BD5549EE}"/>
              </a:ext>
            </a:extLst>
          </p:cNvPr>
          <p:cNvSpPr/>
          <p:nvPr/>
        </p:nvSpPr>
        <p:spPr>
          <a:xfrm>
            <a:off x="4223792" y="3737534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in giù 41">
            <a:extLst>
              <a:ext uri="{FF2B5EF4-FFF2-40B4-BE49-F238E27FC236}">
                <a16:creationId xmlns:a16="http://schemas.microsoft.com/office/drawing/2014/main" id="{00AA2A72-11F3-462A-8417-A214C5304A0C}"/>
              </a:ext>
            </a:extLst>
          </p:cNvPr>
          <p:cNvSpPr/>
          <p:nvPr/>
        </p:nvSpPr>
        <p:spPr>
          <a:xfrm>
            <a:off x="2747628" y="4117335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25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58A675-3324-4363-8E55-2F5DDDBC692F}"/>
              </a:ext>
            </a:extLst>
          </p:cNvPr>
          <p:cNvSpPr/>
          <p:nvPr/>
        </p:nvSpPr>
        <p:spPr>
          <a:xfrm>
            <a:off x="0" y="1788730"/>
            <a:ext cx="12192000" cy="3305283"/>
          </a:xfrm>
          <a:prstGeom prst="rect">
            <a:avLst/>
          </a:prstGeom>
          <a:gradFill flip="none" rotWithShape="1">
            <a:gsLst>
              <a:gs pos="0">
                <a:srgbClr val="2F469C"/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E9C432-C988-48A8-A048-552D8C7E8C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16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D0E261-E607-4B8E-A04C-2B56FFBF6AAD}"/>
              </a:ext>
            </a:extLst>
          </p:cNvPr>
          <p:cNvSpPr txBox="1"/>
          <p:nvPr/>
        </p:nvSpPr>
        <p:spPr>
          <a:xfrm>
            <a:off x="375208" y="3075057"/>
            <a:ext cx="118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+mj-lt"/>
              </a:rPr>
              <a:t>FOCUS DOWNLOAD E STREAMING</a:t>
            </a:r>
          </a:p>
        </p:txBody>
      </p:sp>
    </p:spTree>
    <p:extLst>
      <p:ext uri="{BB962C8B-B14F-4D97-AF65-F5344CB8AC3E}">
        <p14:creationId xmlns:p14="http://schemas.microsoft.com/office/powerpoint/2010/main" val="253193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phique 7">
            <a:extLst>
              <a:ext uri="{FF2B5EF4-FFF2-40B4-BE49-F238E27FC236}">
                <a16:creationId xmlns:a16="http://schemas.microsoft.com/office/drawing/2014/main" id="{5F968D68-F2FE-4F3C-8999-FE2D6FB5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786943"/>
              </p:ext>
            </p:extLst>
          </p:nvPr>
        </p:nvGraphicFramePr>
        <p:xfrm>
          <a:off x="372176" y="1081943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2">
            <a:extLst>
              <a:ext uri="{FF2B5EF4-FFF2-40B4-BE49-F238E27FC236}">
                <a16:creationId xmlns:a16="http://schemas.microsoft.com/office/drawing/2014/main" id="{9B5C79B1-ED92-4B24-B725-24355340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9975690" cy="1255728"/>
          </a:xfrm>
        </p:spPr>
        <p:txBody>
          <a:bodyPr/>
          <a:lstStyle/>
          <a:p>
            <a:r>
              <a:rPr lang="it-IT" dirty="0"/>
              <a:t>IN CALO LA Popolarità DI APP di messaggistica e social network per veicolare </a:t>
            </a:r>
            <a:br>
              <a:rPr lang="it-IT" dirty="0"/>
            </a:br>
            <a:r>
              <a:rPr lang="it-IT" dirty="0"/>
              <a:t>contenuti illeciti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64A63B-D0E7-401E-BF48-A647F20EE3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17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9" name="Rettangolo con angoli arrotondati 38">
            <a:extLst>
              <a:ext uri="{FF2B5EF4-FFF2-40B4-BE49-F238E27FC236}">
                <a16:creationId xmlns:a16="http://schemas.microsoft.com/office/drawing/2014/main" id="{B8009585-EB0B-430B-9135-056D80FD41F2}"/>
              </a:ext>
            </a:extLst>
          </p:cNvPr>
          <p:cNvSpPr/>
          <p:nvPr/>
        </p:nvSpPr>
        <p:spPr>
          <a:xfrm>
            <a:off x="334713" y="3753036"/>
            <a:ext cx="3457031" cy="888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Incidenza pirati download/P2P 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che hanno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scaricato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 contenuti illeciti tramite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APP di messaggistica istantanea</a:t>
            </a:r>
          </a:p>
        </p:txBody>
      </p:sp>
      <p:sp>
        <p:nvSpPr>
          <p:cNvPr id="13" name="Rettangolo con angoli arrotondati 38">
            <a:extLst>
              <a:ext uri="{FF2B5EF4-FFF2-40B4-BE49-F238E27FC236}">
                <a16:creationId xmlns:a16="http://schemas.microsoft.com/office/drawing/2014/main" id="{5A05FB1B-EC8E-4EE1-A19A-33CF0CFA859F}"/>
              </a:ext>
            </a:extLst>
          </p:cNvPr>
          <p:cNvSpPr/>
          <p:nvPr/>
        </p:nvSpPr>
        <p:spPr>
          <a:xfrm>
            <a:off x="4589646" y="3753036"/>
            <a:ext cx="3052047" cy="888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Incidenza pirati streaming 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che hanno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visto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 contenuti illeciti tramite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APP di messaggistica istantanea</a:t>
            </a:r>
          </a:p>
        </p:txBody>
      </p:sp>
      <p:sp>
        <p:nvSpPr>
          <p:cNvPr id="15" name="Rettangolo con angoli arrotondati 38">
            <a:extLst>
              <a:ext uri="{FF2B5EF4-FFF2-40B4-BE49-F238E27FC236}">
                <a16:creationId xmlns:a16="http://schemas.microsoft.com/office/drawing/2014/main" id="{AB55F5F8-3014-457B-8D7F-EAB674B2DAC7}"/>
              </a:ext>
            </a:extLst>
          </p:cNvPr>
          <p:cNvSpPr/>
          <p:nvPr/>
        </p:nvSpPr>
        <p:spPr>
          <a:xfrm>
            <a:off x="8714718" y="3753036"/>
            <a:ext cx="3052047" cy="8881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Incidenza pirati streaming 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che hanno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visto</a:t>
            </a:r>
            <a:r>
              <a:rPr lang="it-IT" sz="1600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 contenuti illeciti tramite </a:t>
            </a:r>
            <a:r>
              <a:rPr lang="it-IT" sz="1600" b="1" dirty="0">
                <a:solidFill>
                  <a:srgbClr val="8E39A6"/>
                </a:solidFill>
                <a:latin typeface="Arial" charset="0"/>
                <a:ea typeface="Arial" charset="0"/>
                <a:cs typeface="Arial" charset="0"/>
              </a:rPr>
              <a:t>Social Network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2030AA-5A65-4BCA-97A9-41F9BC034637}"/>
              </a:ext>
            </a:extLst>
          </p:cNvPr>
          <p:cNvSpPr txBox="1"/>
          <p:nvPr/>
        </p:nvSpPr>
        <p:spPr>
          <a:xfrm>
            <a:off x="407065" y="1556792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2"/>
                </a:solidFill>
              </a:rPr>
              <a:t>Base: totale campione</a:t>
            </a:r>
          </a:p>
        </p:txBody>
      </p:sp>
      <p:graphicFrame>
        <p:nvGraphicFramePr>
          <p:cNvPr id="11" name="Graphique 7">
            <a:extLst>
              <a:ext uri="{FF2B5EF4-FFF2-40B4-BE49-F238E27FC236}">
                <a16:creationId xmlns:a16="http://schemas.microsoft.com/office/drawing/2014/main" id="{A85DD3C0-D505-407E-92AA-A0048E47E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39105"/>
              </p:ext>
            </p:extLst>
          </p:nvPr>
        </p:nvGraphicFramePr>
        <p:xfrm>
          <a:off x="4403812" y="1081943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9">
            <a:extLst>
              <a:ext uri="{FF2B5EF4-FFF2-40B4-BE49-F238E27FC236}">
                <a16:creationId xmlns:a16="http://schemas.microsoft.com/office/drawing/2014/main" id="{320EF799-3136-406B-A84C-2A59C5EAD27A}"/>
              </a:ext>
            </a:extLst>
          </p:cNvPr>
          <p:cNvSpPr/>
          <p:nvPr/>
        </p:nvSpPr>
        <p:spPr>
          <a:xfrm>
            <a:off x="4581578" y="5121188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bg2"/>
                </a:solidFill>
              </a:rPr>
              <a:t>Bimestre medio post-quarantena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2AB69557-3AB8-4ABD-ACF2-A4A4BE856770}"/>
              </a:ext>
            </a:extLst>
          </p:cNvPr>
          <p:cNvSpPr/>
          <p:nvPr/>
        </p:nvSpPr>
        <p:spPr>
          <a:xfrm>
            <a:off x="4581578" y="5440635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EC7A9EE-9559-40F3-AC87-0906395233C7}"/>
              </a:ext>
            </a:extLst>
          </p:cNvPr>
          <p:cNvSpPr/>
          <p:nvPr/>
        </p:nvSpPr>
        <p:spPr>
          <a:xfrm>
            <a:off x="4581578" y="5760082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6D9AF9-EB9D-43D8-BF73-E84FDC42BCC0}"/>
              </a:ext>
            </a:extLst>
          </p:cNvPr>
          <p:cNvSpPr txBox="1"/>
          <p:nvPr/>
        </p:nvSpPr>
        <p:spPr>
          <a:xfrm>
            <a:off x="6911429" y="2384359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C7D6DA7C-B757-4185-9441-48F6292C783A}"/>
              </a:ext>
            </a:extLst>
          </p:cNvPr>
          <p:cNvSpPr/>
          <p:nvPr/>
        </p:nvSpPr>
        <p:spPr>
          <a:xfrm>
            <a:off x="6703811" y="2442104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CDEEC6CA-C0B9-4568-912F-B5830B5D78A4}"/>
              </a:ext>
            </a:extLst>
          </p:cNvPr>
          <p:cNvSpPr/>
          <p:nvPr/>
        </p:nvSpPr>
        <p:spPr>
          <a:xfrm>
            <a:off x="2886238" y="6339097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D60F4BBD-A9C6-4876-8E65-6AA128B9BBE8}"/>
              </a:ext>
            </a:extLst>
          </p:cNvPr>
          <p:cNvSpPr/>
          <p:nvPr/>
        </p:nvSpPr>
        <p:spPr>
          <a:xfrm rot="10800000">
            <a:off x="3102262" y="6316495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4B95657-4229-43BE-9899-826634BC91A7}"/>
              </a:ext>
            </a:extLst>
          </p:cNvPr>
          <p:cNvSpPr txBox="1"/>
          <p:nvPr/>
        </p:nvSpPr>
        <p:spPr>
          <a:xfrm>
            <a:off x="3329217" y="6276871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266B532-033E-4694-BBC5-721B6DDE3679}"/>
              </a:ext>
            </a:extLst>
          </p:cNvPr>
          <p:cNvSpPr/>
          <p:nvPr/>
        </p:nvSpPr>
        <p:spPr>
          <a:xfrm>
            <a:off x="2819636" y="6219234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9" name="Graphique 7">
            <a:extLst>
              <a:ext uri="{FF2B5EF4-FFF2-40B4-BE49-F238E27FC236}">
                <a16:creationId xmlns:a16="http://schemas.microsoft.com/office/drawing/2014/main" id="{D186944D-0C3D-4E9B-9021-15F3CB5D3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872713"/>
              </p:ext>
            </p:extLst>
          </p:nvPr>
        </p:nvGraphicFramePr>
        <p:xfrm>
          <a:off x="8530152" y="1081943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C784096-B0A1-4CD5-9BA9-91B278B64C7F}"/>
              </a:ext>
            </a:extLst>
          </p:cNvPr>
          <p:cNvSpPr txBox="1"/>
          <p:nvPr/>
        </p:nvSpPr>
        <p:spPr>
          <a:xfrm>
            <a:off x="11016697" y="2249318"/>
            <a:ext cx="1163979" cy="33855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2"/>
                </a:solidFill>
              </a:rPr>
              <a:t>In calo </a:t>
            </a:r>
            <a:r>
              <a:rPr lang="it-IT" sz="800" dirty="0">
                <a:solidFill>
                  <a:schemeClr val="bg2"/>
                </a:solidFill>
              </a:rPr>
              <a:t>anche vs. livelli</a:t>
            </a:r>
            <a:r>
              <a:rPr lang="it-IT" sz="800" b="1" dirty="0">
                <a:solidFill>
                  <a:schemeClr val="bg2"/>
                </a:solidFill>
              </a:rPr>
              <a:t> </a:t>
            </a:r>
            <a:r>
              <a:rPr lang="it-IT" sz="800" b="1" dirty="0" err="1">
                <a:solidFill>
                  <a:schemeClr val="bg2"/>
                </a:solidFill>
              </a:rPr>
              <a:t>pre</a:t>
            </a:r>
            <a:r>
              <a:rPr lang="it-IT" sz="800" b="1" dirty="0">
                <a:solidFill>
                  <a:schemeClr val="bg2"/>
                </a:solidFill>
              </a:rPr>
              <a:t>-pandemia</a:t>
            </a:r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531E9076-F15E-4347-AD16-55BE10F531F5}"/>
              </a:ext>
            </a:extLst>
          </p:cNvPr>
          <p:cNvSpPr/>
          <p:nvPr/>
        </p:nvSpPr>
        <p:spPr>
          <a:xfrm>
            <a:off x="10809079" y="2307063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6ED1E559-577D-4519-A61A-8B5EF6479F39}"/>
              </a:ext>
            </a:extLst>
          </p:cNvPr>
          <p:cNvSpPr/>
          <p:nvPr/>
        </p:nvSpPr>
        <p:spPr>
          <a:xfrm>
            <a:off x="2672175" y="2579870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70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58A675-3324-4363-8E55-2F5DDDBC692F}"/>
              </a:ext>
            </a:extLst>
          </p:cNvPr>
          <p:cNvSpPr/>
          <p:nvPr/>
        </p:nvSpPr>
        <p:spPr>
          <a:xfrm>
            <a:off x="0" y="1788730"/>
            <a:ext cx="12192000" cy="3305283"/>
          </a:xfrm>
          <a:prstGeom prst="rect">
            <a:avLst/>
          </a:prstGeom>
          <a:gradFill flip="none" rotWithShape="1">
            <a:gsLst>
              <a:gs pos="0">
                <a:srgbClr val="2F469C"/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BE9C432-C988-48A8-A048-552D8C7E8C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18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D0E261-E607-4B8E-A04C-2B56FFBF6AAD}"/>
              </a:ext>
            </a:extLst>
          </p:cNvPr>
          <p:cNvSpPr txBox="1"/>
          <p:nvPr/>
        </p:nvSpPr>
        <p:spPr>
          <a:xfrm>
            <a:off x="375208" y="3075057"/>
            <a:ext cx="8997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+mj-lt"/>
              </a:rPr>
              <a:t>FOCUS IPTV ILLECITE</a:t>
            </a:r>
          </a:p>
        </p:txBody>
      </p:sp>
    </p:spTree>
    <p:extLst>
      <p:ext uri="{BB962C8B-B14F-4D97-AF65-F5344CB8AC3E}">
        <p14:creationId xmlns:p14="http://schemas.microsoft.com/office/powerpoint/2010/main" val="103120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aphique 7">
            <a:extLst>
              <a:ext uri="{FF2B5EF4-FFF2-40B4-BE49-F238E27FC236}">
                <a16:creationId xmlns:a16="http://schemas.microsoft.com/office/drawing/2014/main" id="{27B3B7E5-20DE-4A02-BB97-38CA447D5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758962"/>
              </p:ext>
            </p:extLst>
          </p:nvPr>
        </p:nvGraphicFramePr>
        <p:xfrm>
          <a:off x="1523492" y="2154312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F214CC-DF26-445A-A3E3-5A5BAA3D96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19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2B1A62D-9A88-4DD8-B2D7-7FE32DA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5" y="382816"/>
            <a:ext cx="9941971" cy="1255728"/>
          </a:xfrm>
        </p:spPr>
        <p:txBody>
          <a:bodyPr/>
          <a:lstStyle/>
          <a:p>
            <a:r>
              <a:rPr lang="it-IT" dirty="0"/>
              <a:t>FRUIZIONI illecite: SI CONFERMANO IN CRESCITA, ma SOLO 1 FRUITORE su 5 POSSIEDE OGGI un abbonamento (meno che in quarantena)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7B99B1-E8AE-4DA8-8C1E-E33DB6604344}"/>
              </a:ext>
            </a:extLst>
          </p:cNvPr>
          <p:cNvSpPr txBox="1"/>
          <p:nvPr/>
        </p:nvSpPr>
        <p:spPr>
          <a:xfrm>
            <a:off x="1451483" y="2168860"/>
            <a:ext cx="353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Fruitori almeno una volta di IPTV illecite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3257D792-ACFC-4739-8A73-D0F50F9153CA}"/>
              </a:ext>
            </a:extLst>
          </p:cNvPr>
          <p:cNvSpPr/>
          <p:nvPr/>
        </p:nvSpPr>
        <p:spPr>
          <a:xfrm>
            <a:off x="6949136" y="4938914"/>
            <a:ext cx="146270" cy="146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>
                <a:solidFill>
                  <a:schemeClr val="bg2"/>
                </a:solidFill>
              </a:rPr>
              <a:t>Bimestre medio post-quarantena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9C8776EF-4554-4EC6-B7B7-4151961B9B08}"/>
              </a:ext>
            </a:extLst>
          </p:cNvPr>
          <p:cNvSpPr/>
          <p:nvPr/>
        </p:nvSpPr>
        <p:spPr>
          <a:xfrm>
            <a:off x="4983315" y="4938914"/>
            <a:ext cx="146270" cy="146270"/>
          </a:xfrm>
          <a:prstGeom prst="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Quarantena 2020</a:t>
            </a:r>
          </a:p>
        </p:txBody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341483DA-F37D-46E0-8BFB-1D213D3A6BC8}"/>
              </a:ext>
            </a:extLst>
          </p:cNvPr>
          <p:cNvSpPr/>
          <p:nvPr/>
        </p:nvSpPr>
        <p:spPr>
          <a:xfrm>
            <a:off x="2631074" y="4938914"/>
            <a:ext cx="146270" cy="146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Bimestre medio 2019</a:t>
            </a:r>
          </a:p>
        </p:txBody>
      </p:sp>
      <p:sp>
        <p:nvSpPr>
          <p:cNvPr id="52" name="Freccia in giù 51">
            <a:extLst>
              <a:ext uri="{FF2B5EF4-FFF2-40B4-BE49-F238E27FC236}">
                <a16:creationId xmlns:a16="http://schemas.microsoft.com/office/drawing/2014/main" id="{B6644CA6-1B67-47E7-97EB-E5CFE09EC645}"/>
              </a:ext>
            </a:extLst>
          </p:cNvPr>
          <p:cNvSpPr/>
          <p:nvPr/>
        </p:nvSpPr>
        <p:spPr>
          <a:xfrm>
            <a:off x="5049917" y="6410698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BA828069-B8F2-4520-9EF0-08CD734E48B3}"/>
              </a:ext>
            </a:extLst>
          </p:cNvPr>
          <p:cNvSpPr/>
          <p:nvPr/>
        </p:nvSpPr>
        <p:spPr>
          <a:xfrm rot="10800000">
            <a:off x="5265941" y="6388096"/>
            <a:ext cx="210024" cy="263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4BBEF172-7965-44A4-A9D8-47EA145951AB}"/>
              </a:ext>
            </a:extLst>
          </p:cNvPr>
          <p:cNvSpPr txBox="1"/>
          <p:nvPr/>
        </p:nvSpPr>
        <p:spPr>
          <a:xfrm>
            <a:off x="5492896" y="6348472"/>
            <a:ext cx="18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LEGENDA:</a:t>
            </a:r>
          </a:p>
          <a:p>
            <a: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Variazione vs. quarantena 2020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03442B05-0DE4-4C4D-A658-D2CE8055FF8D}"/>
              </a:ext>
            </a:extLst>
          </p:cNvPr>
          <p:cNvSpPr/>
          <p:nvPr/>
        </p:nvSpPr>
        <p:spPr>
          <a:xfrm>
            <a:off x="4983315" y="6290835"/>
            <a:ext cx="2309460" cy="42696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4AE3B68-580B-4F3C-BDF4-277E273B0C81}"/>
              </a:ext>
            </a:extLst>
          </p:cNvPr>
          <p:cNvSpPr txBox="1"/>
          <p:nvPr/>
        </p:nvSpPr>
        <p:spPr>
          <a:xfrm>
            <a:off x="4531561" y="2939221"/>
            <a:ext cx="127199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2"/>
                </a:solidFill>
              </a:rPr>
              <a:t>circa </a:t>
            </a:r>
            <a:r>
              <a:rPr lang="it-IT" sz="1100" b="1" u="sng" dirty="0">
                <a:solidFill>
                  <a:schemeClr val="bg2"/>
                </a:solidFill>
              </a:rPr>
              <a:t>11 milioni </a:t>
            </a:r>
            <a:r>
              <a:rPr lang="it-IT" sz="1100" b="1" dirty="0">
                <a:solidFill>
                  <a:schemeClr val="bg2"/>
                </a:solidFill>
              </a:rPr>
              <a:t>di individui</a:t>
            </a:r>
          </a:p>
        </p:txBody>
      </p:sp>
      <p:graphicFrame>
        <p:nvGraphicFramePr>
          <p:cNvPr id="58" name="Graphique 7">
            <a:extLst>
              <a:ext uri="{FF2B5EF4-FFF2-40B4-BE49-F238E27FC236}">
                <a16:creationId xmlns:a16="http://schemas.microsoft.com/office/drawing/2014/main" id="{0F9A7BD9-56ED-4F30-B702-E61E26631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15139"/>
              </p:ext>
            </p:extLst>
          </p:nvPr>
        </p:nvGraphicFramePr>
        <p:xfrm>
          <a:off x="6266423" y="2154312"/>
          <a:ext cx="3379353" cy="25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BCE1C773-EF6E-42B8-ACDF-3D0742908548}"/>
              </a:ext>
            </a:extLst>
          </p:cNvPr>
          <p:cNvSpPr txBox="1"/>
          <p:nvPr/>
        </p:nvSpPr>
        <p:spPr>
          <a:xfrm>
            <a:off x="6890946" y="2168860"/>
            <a:ext cx="248141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IPTV illecite in ABBONAMENTO*</a:t>
            </a:r>
          </a:p>
        </p:txBody>
      </p:sp>
      <p:sp>
        <p:nvSpPr>
          <p:cNvPr id="62" name="Freccia in giù 61">
            <a:extLst>
              <a:ext uri="{FF2B5EF4-FFF2-40B4-BE49-F238E27FC236}">
                <a16:creationId xmlns:a16="http://schemas.microsoft.com/office/drawing/2014/main" id="{FA8BC7E4-CCE5-4B1B-90F8-BEAE5AD2BEFA}"/>
              </a:ext>
            </a:extLst>
          </p:cNvPr>
          <p:cNvSpPr/>
          <p:nvPr/>
        </p:nvSpPr>
        <p:spPr>
          <a:xfrm>
            <a:off x="8586276" y="4270237"/>
            <a:ext cx="210024" cy="26318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020D7BC3-1B89-4407-9EF5-698930CD5424}"/>
              </a:ext>
            </a:extLst>
          </p:cNvPr>
          <p:cNvSpPr/>
          <p:nvPr/>
        </p:nvSpPr>
        <p:spPr>
          <a:xfrm>
            <a:off x="4331804" y="3000693"/>
            <a:ext cx="180020" cy="2842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AEF9CAB-ADB9-484B-8E04-DC1B5E9585D1}"/>
              </a:ext>
            </a:extLst>
          </p:cNvPr>
          <p:cNvSpPr txBox="1"/>
          <p:nvPr/>
        </p:nvSpPr>
        <p:spPr>
          <a:xfrm>
            <a:off x="9181999" y="3839350"/>
            <a:ext cx="1164758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bg2"/>
                </a:solidFill>
              </a:rPr>
              <a:t>circa </a:t>
            </a:r>
            <a:r>
              <a:rPr lang="it-IT" sz="1100" b="1" u="sng" dirty="0">
                <a:solidFill>
                  <a:schemeClr val="bg2"/>
                </a:solidFill>
              </a:rPr>
              <a:t>2 milioni </a:t>
            </a:r>
            <a:r>
              <a:rPr lang="it-IT" sz="1100" b="1" dirty="0">
                <a:solidFill>
                  <a:schemeClr val="bg2"/>
                </a:solidFill>
              </a:rPr>
              <a:t>di individui</a:t>
            </a:r>
          </a:p>
        </p:txBody>
      </p:sp>
      <p:sp>
        <p:nvSpPr>
          <p:cNvPr id="64" name="Freccia a destra 63">
            <a:extLst>
              <a:ext uri="{FF2B5EF4-FFF2-40B4-BE49-F238E27FC236}">
                <a16:creationId xmlns:a16="http://schemas.microsoft.com/office/drawing/2014/main" id="{8D8AF22E-73D6-4E2B-8441-8EE9DD292211}"/>
              </a:ext>
            </a:extLst>
          </p:cNvPr>
          <p:cNvSpPr/>
          <p:nvPr/>
        </p:nvSpPr>
        <p:spPr>
          <a:xfrm>
            <a:off x="8982241" y="3900822"/>
            <a:ext cx="180020" cy="28429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2B2926-1393-478F-98F9-EB4209A3C7A0}"/>
              </a:ext>
            </a:extLst>
          </p:cNvPr>
          <p:cNvSpPr txBox="1"/>
          <p:nvPr/>
        </p:nvSpPr>
        <p:spPr>
          <a:xfrm>
            <a:off x="7017458" y="4270237"/>
            <a:ext cx="55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solidFill>
                  <a:schemeClr val="accent1"/>
                </a:solidFill>
              </a:rPr>
              <a:t>nd</a:t>
            </a:r>
            <a:endParaRPr lang="it-IT" sz="1600" i="1" dirty="0">
              <a:solidFill>
                <a:schemeClr val="accent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E6FFD2D-D4C7-4800-BA2F-5FC2DC2CAA1C}"/>
              </a:ext>
            </a:extLst>
          </p:cNvPr>
          <p:cNvSpPr/>
          <p:nvPr/>
        </p:nvSpPr>
        <p:spPr>
          <a:xfrm>
            <a:off x="8004211" y="6289866"/>
            <a:ext cx="3254291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*Nota: i dati sul possesso di abbonamenti ad IPTV sono disponibili a partire dalla quarantena 2020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B143764-FCD1-439C-A49B-09F58E245F26}"/>
              </a:ext>
            </a:extLst>
          </p:cNvPr>
          <p:cNvSpPr/>
          <p:nvPr/>
        </p:nvSpPr>
        <p:spPr>
          <a:xfrm>
            <a:off x="8582858" y="4293096"/>
            <a:ext cx="3204356" cy="129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Pirateria </a:t>
            </a:r>
            <a:br>
              <a:rPr lang="it-IT" b="1" dirty="0"/>
            </a:br>
            <a:r>
              <a:rPr lang="it-IT" b="1" dirty="0"/>
              <a:t>post-quarantena</a:t>
            </a:r>
          </a:p>
        </p:txBody>
      </p:sp>
      <p:graphicFrame>
        <p:nvGraphicFramePr>
          <p:cNvPr id="12" name="Objet 11" hidden="1">
            <a:extLst>
              <a:ext uri="{FF2B5EF4-FFF2-40B4-BE49-F238E27FC236}">
                <a16:creationId xmlns:a16="http://schemas.microsoft.com/office/drawing/2014/main" id="{01D1D66B-1509-4BD5-BFC3-158EC3A45D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12" name="Objet 11" hidden="1">
                        <a:extLst>
                          <a:ext uri="{FF2B5EF4-FFF2-40B4-BE49-F238E27FC236}">
                            <a16:creationId xmlns:a16="http://schemas.microsoft.com/office/drawing/2014/main" id="{01D1D66B-1509-4BD5-BFC3-158EC3A45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1562F974-1B89-4A0E-B1EF-4BEBB7F60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2800" b="1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5BCCA2F-BCBF-4CD3-B790-E6E6C86C91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</a:t>
            </a:fld>
            <a:r>
              <a:rPr lang="en-GB" dirty="0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999A344-DFD6-4A27-917D-18E3F328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en-GB" dirty="0" err="1"/>
              <a:t>obiettivo</a:t>
            </a:r>
            <a:endParaRPr lang="en-GB" dirty="0"/>
          </a:p>
        </p:txBody>
      </p:sp>
      <p:sp>
        <p:nvSpPr>
          <p:cNvPr id="15" name="Espace réservé du contenu 15">
            <a:extLst>
              <a:ext uri="{FF2B5EF4-FFF2-40B4-BE49-F238E27FC236}">
                <a16:creationId xmlns:a16="http://schemas.microsoft.com/office/drawing/2014/main" id="{47F70CF4-4A90-47E2-9718-9FFFD3E414D5}"/>
              </a:ext>
            </a:extLst>
          </p:cNvPr>
          <p:cNvSpPr txBox="1">
            <a:spLocks/>
          </p:cNvSpPr>
          <p:nvPr/>
        </p:nvSpPr>
        <p:spPr>
          <a:xfrm>
            <a:off x="515380" y="1196752"/>
            <a:ext cx="11271834" cy="286297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L’obiettivo principale di questo rapporto è monitorare il fenomeno della </a:t>
            </a:r>
            <a:r>
              <a:rPr lang="it-IT" b="1" dirty="0">
                <a:solidFill>
                  <a:schemeClr val="bg2"/>
                </a:solidFill>
              </a:rPr>
              <a:t>pirateria audiovisiva</a:t>
            </a:r>
            <a:r>
              <a:rPr lang="it-IT" dirty="0"/>
              <a:t> in Italia negli ultimi dodici mesi, per comprendere se i fenomeni osservati durante</a:t>
            </a:r>
            <a:r>
              <a:rPr lang="it-IT" b="1" dirty="0">
                <a:solidFill>
                  <a:schemeClr val="bg2"/>
                </a:solidFill>
              </a:rPr>
              <a:t> il periodo di quarantena nazionale </a:t>
            </a:r>
            <a:r>
              <a:rPr lang="it-IT" dirty="0"/>
              <a:t>(indicativamente dalla seconda settimana di marzo fino alla seconda settimana di maggio del 2020) si siano </a:t>
            </a:r>
            <a:r>
              <a:rPr lang="it-IT" b="1" dirty="0">
                <a:solidFill>
                  <a:schemeClr val="bg2"/>
                </a:solidFill>
              </a:rPr>
              <a:t>consolidati</a:t>
            </a:r>
            <a:r>
              <a:rPr lang="it-IT" dirty="0"/>
              <a:t>, oppure se ci siano stati </a:t>
            </a:r>
            <a:r>
              <a:rPr lang="it-IT" b="1" dirty="0">
                <a:solidFill>
                  <a:schemeClr val="bg2"/>
                </a:solidFill>
              </a:rPr>
              <a:t>ulteriori cambiamenti </a:t>
            </a:r>
            <a:r>
              <a:rPr lang="it-IT" dirty="0"/>
              <a:t>nelle abitudini di fruizione audiovisiva.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Come riferimento sono riportati i dati sulla pirateria raccolti sia durante il periodo di quarantena nazionale, sia alla fine del 2019. Le tre indagini sono state condotte con la stessa metodologia, lo stesso target e gli stessi criteri di campionamento; tuttavia, nel 2019 era stato utilizzato un campione di 2.900 casi.</a:t>
            </a:r>
          </a:p>
        </p:txBody>
      </p:sp>
      <p:sp>
        <p:nvSpPr>
          <p:cNvPr id="13" name="Espace réservé du contenu 15">
            <a:extLst>
              <a:ext uri="{FF2B5EF4-FFF2-40B4-BE49-F238E27FC236}">
                <a16:creationId xmlns:a16="http://schemas.microsoft.com/office/drawing/2014/main" id="{C21CBC6E-7B9C-436D-89DD-7B8C8B1F7ADD}"/>
              </a:ext>
            </a:extLst>
          </p:cNvPr>
          <p:cNvSpPr txBox="1">
            <a:spLocks/>
          </p:cNvSpPr>
          <p:nvPr/>
        </p:nvSpPr>
        <p:spPr>
          <a:xfrm>
            <a:off x="7860196" y="4581128"/>
            <a:ext cx="621284" cy="7470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800" dirty="0">
                <a:solidFill>
                  <a:schemeClr val="bg2"/>
                </a:solidFill>
              </a:rPr>
              <a:t>vs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F15939DF-0E9F-44F2-891F-A8D5BC92CF77}"/>
              </a:ext>
            </a:extLst>
          </p:cNvPr>
          <p:cNvSpPr txBox="1">
            <a:spLocks/>
          </p:cNvSpPr>
          <p:nvPr/>
        </p:nvSpPr>
        <p:spPr>
          <a:xfrm>
            <a:off x="2639616" y="5787618"/>
            <a:ext cx="6948772" cy="15934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i="1" dirty="0"/>
              <a:t>Per il confronto sulle incidenze % dei fenomeni presso la popolazione sono stati considerati i dati annuali del 2019 e del 2021; per il confronto sul numero di atti compiuti sono state considerate le medie per bimestre del 2019 e del 2021.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9885322A-F9AC-4EF8-A844-BE48F2044F3C}"/>
              </a:ext>
            </a:extLst>
          </p:cNvPr>
          <p:cNvSpPr/>
          <p:nvPr/>
        </p:nvSpPr>
        <p:spPr>
          <a:xfrm>
            <a:off x="4559452" y="4293240"/>
            <a:ext cx="3204356" cy="129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Pirateria in quarantena</a:t>
            </a:r>
          </a:p>
          <a:p>
            <a:pPr algn="ctr"/>
            <a:endParaRPr lang="it-IT" b="1" dirty="0"/>
          </a:p>
          <a:p>
            <a:pPr algn="ctr"/>
            <a:r>
              <a:rPr lang="it-IT" b="1" i="1" dirty="0"/>
              <a:t>9 mar – 4 </a:t>
            </a:r>
            <a:r>
              <a:rPr lang="it-IT" b="1" i="1" dirty="0" err="1"/>
              <a:t>mag</a:t>
            </a:r>
            <a:r>
              <a:rPr lang="it-IT" b="1" i="1" dirty="0"/>
              <a:t> 2020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F56073A-56CF-448C-9F17-99AEBCA5F44D}"/>
              </a:ext>
            </a:extLst>
          </p:cNvPr>
          <p:cNvSpPr/>
          <p:nvPr/>
        </p:nvSpPr>
        <p:spPr>
          <a:xfrm>
            <a:off x="536046" y="4293240"/>
            <a:ext cx="3204356" cy="129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Pirateria </a:t>
            </a:r>
            <a:br>
              <a:rPr lang="it-IT" b="1" dirty="0"/>
            </a:br>
            <a:r>
              <a:rPr lang="it-IT" b="1" dirty="0"/>
              <a:t>2019</a:t>
            </a:r>
          </a:p>
        </p:txBody>
      </p:sp>
      <p:sp>
        <p:nvSpPr>
          <p:cNvPr id="20" name="Espace réservé du contenu 15">
            <a:extLst>
              <a:ext uri="{FF2B5EF4-FFF2-40B4-BE49-F238E27FC236}">
                <a16:creationId xmlns:a16="http://schemas.microsoft.com/office/drawing/2014/main" id="{9FF93782-DEC0-446D-A764-B1FB225C9E87}"/>
              </a:ext>
            </a:extLst>
          </p:cNvPr>
          <p:cNvSpPr txBox="1">
            <a:spLocks/>
          </p:cNvSpPr>
          <p:nvPr/>
        </p:nvSpPr>
        <p:spPr>
          <a:xfrm>
            <a:off x="3827748" y="4581128"/>
            <a:ext cx="621284" cy="7470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800" dirty="0">
                <a:solidFill>
                  <a:schemeClr val="bg2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08540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20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4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867930"/>
          </a:xfrm>
        </p:spPr>
        <p:txBody>
          <a:bodyPr/>
          <a:lstStyle/>
          <a:p>
            <a:r>
              <a:rPr lang="it-IT" dirty="0"/>
              <a:t>Iptv illecite: 1 fruitore su 2 ne è venuto a conoscenza tramite parenti o amici</a:t>
            </a:r>
            <a:endParaRPr lang="it-IT" i="1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FF5529A-F2AE-49E0-8759-00E677F76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599737"/>
              </p:ext>
            </p:extLst>
          </p:nvPr>
        </p:nvGraphicFramePr>
        <p:xfrm>
          <a:off x="4079776" y="1812358"/>
          <a:ext cx="60486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F0FD11B6-B61E-4EB7-B0D7-40A456DAF3B5}"/>
              </a:ext>
            </a:extLst>
          </p:cNvPr>
          <p:cNvSpPr/>
          <p:nvPr/>
        </p:nvSpPr>
        <p:spPr>
          <a:xfrm>
            <a:off x="404786" y="2099063"/>
            <a:ext cx="3098926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quale modo è venuto a conoscenza o si è informato sulla possibilità di usufruire di servizi IPTV?</a:t>
            </a:r>
            <a:b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t-IT" sz="1400" i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(ammesse più risposte)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3FA312-A49E-4A8C-9DDD-AD6B96E717E0}"/>
              </a:ext>
            </a:extLst>
          </p:cNvPr>
          <p:cNvSpPr txBox="1"/>
          <p:nvPr/>
        </p:nvSpPr>
        <p:spPr>
          <a:xfrm>
            <a:off x="404786" y="1250746"/>
            <a:ext cx="3278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2"/>
                </a:solidFill>
              </a:rPr>
              <a:t>Base: fruitori IPTV, 21%</a:t>
            </a:r>
          </a:p>
        </p:txBody>
      </p:sp>
    </p:spTree>
    <p:extLst>
      <p:ext uri="{BB962C8B-B14F-4D97-AF65-F5344CB8AC3E}">
        <p14:creationId xmlns:p14="http://schemas.microsoft.com/office/powerpoint/2010/main" val="264068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80F59E-2CCE-4B14-A7D1-A36CF23B8BCF}"/>
              </a:ext>
            </a:extLst>
          </p:cNvPr>
          <p:cNvSpPr txBox="1"/>
          <p:nvPr/>
        </p:nvSpPr>
        <p:spPr>
          <a:xfrm>
            <a:off x="1091444" y="2446653"/>
            <a:ext cx="28284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Fruitori almeno una volta di IPTV illecite 2019 </a:t>
            </a:r>
            <a:r>
              <a:rPr lang="it-IT" sz="1600" i="1" dirty="0">
                <a:solidFill>
                  <a:schemeClr val="accent1"/>
                </a:solidFill>
              </a:rPr>
              <a:t>(10%)</a:t>
            </a:r>
            <a:endParaRPr lang="it-IT" i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21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8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5" y="382816"/>
            <a:ext cx="11271835" cy="867930"/>
          </a:xfrm>
        </p:spPr>
        <p:txBody>
          <a:bodyPr/>
          <a:lstStyle/>
          <a:p>
            <a:r>
              <a:rPr lang="it-IT" dirty="0"/>
              <a:t>Iptv illecite: la consapevolezza del reato </a:t>
            </a:r>
            <a:br>
              <a:rPr lang="it-IT" dirty="0"/>
            </a:br>
            <a:r>
              <a:rPr lang="it-IT" dirty="0"/>
              <a:t>Tra I fruitori SI CONFERMA Più BASSA VS 2019</a:t>
            </a:r>
            <a:endParaRPr lang="it-IT" i="1" dirty="0"/>
          </a:p>
        </p:txBody>
      </p:sp>
      <p:graphicFrame>
        <p:nvGraphicFramePr>
          <p:cNvPr id="82" name="Chart 13">
            <a:extLst>
              <a:ext uri="{FF2B5EF4-FFF2-40B4-BE49-F238E27FC236}">
                <a16:creationId xmlns:a16="http://schemas.microsoft.com/office/drawing/2014/main" id="{E6553996-39FB-461A-B03E-B02AB4788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802655"/>
              </p:ext>
            </p:extLst>
          </p:nvPr>
        </p:nvGraphicFramePr>
        <p:xfrm>
          <a:off x="405277" y="3080862"/>
          <a:ext cx="4142551" cy="304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65FC43FF-A825-42C8-B391-CFB9C9787FBD}"/>
              </a:ext>
            </a:extLst>
          </p:cNvPr>
          <p:cNvSpPr/>
          <p:nvPr/>
        </p:nvSpPr>
        <p:spPr>
          <a:xfrm>
            <a:off x="1847528" y="1682835"/>
            <a:ext cx="85745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suo parere, vedere film, serie/fiction, sport in streaming tramite servizi IPTV gratuiti non ufficiali, oppure abbonamenti a servizi IPTV non ufficiali a pagamento, è…</a:t>
            </a:r>
          </a:p>
        </p:txBody>
      </p:sp>
      <p:graphicFrame>
        <p:nvGraphicFramePr>
          <p:cNvPr id="15" name="Chart 13">
            <a:extLst>
              <a:ext uri="{FF2B5EF4-FFF2-40B4-BE49-F238E27FC236}">
                <a16:creationId xmlns:a16="http://schemas.microsoft.com/office/drawing/2014/main" id="{9D43C24A-8CB4-4E82-9A2C-4034DAEA0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625358"/>
              </p:ext>
            </p:extLst>
          </p:nvPr>
        </p:nvGraphicFramePr>
        <p:xfrm>
          <a:off x="4024724" y="3080862"/>
          <a:ext cx="4142551" cy="304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DD4CCE-1851-4329-A4EA-1A71C7650EAE}"/>
              </a:ext>
            </a:extLst>
          </p:cNvPr>
          <p:cNvSpPr txBox="1"/>
          <p:nvPr/>
        </p:nvSpPr>
        <p:spPr>
          <a:xfrm>
            <a:off x="4655840" y="2408839"/>
            <a:ext cx="28284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Fruitori almeno una volta di IPTV illecite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in quarantena </a:t>
            </a:r>
            <a:r>
              <a:rPr lang="it-IT" sz="1600" i="1" dirty="0">
                <a:solidFill>
                  <a:schemeClr val="tx2"/>
                </a:solidFill>
              </a:rPr>
              <a:t>(19%)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176EDD0-EA89-47C4-99DB-6E7A3A0E067C}"/>
              </a:ext>
            </a:extLst>
          </p:cNvPr>
          <p:cNvSpPr/>
          <p:nvPr/>
        </p:nvSpPr>
        <p:spPr>
          <a:xfrm>
            <a:off x="3791744" y="6127046"/>
            <a:ext cx="146270" cy="146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accent4"/>
                </a:solidFill>
              </a:rPr>
              <a:t>…una forma di pirateria, </a:t>
            </a:r>
          </a:p>
          <a:p>
            <a:r>
              <a:rPr lang="it-IT" sz="1600" dirty="0">
                <a:solidFill>
                  <a:schemeClr val="accent4"/>
                </a:solidFill>
              </a:rPr>
              <a:t>cioè un </a:t>
            </a:r>
            <a:r>
              <a:rPr lang="it-IT" sz="1600" b="1" dirty="0">
                <a:solidFill>
                  <a:schemeClr val="accent4"/>
                </a:solidFill>
              </a:rPr>
              <a:t>reato</a:t>
            </a:r>
            <a:endParaRPr lang="en-GB" sz="1600" b="1" dirty="0">
              <a:solidFill>
                <a:schemeClr val="accent4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425AAC1-9E77-4530-81BB-17F0E87A7516}"/>
              </a:ext>
            </a:extLst>
          </p:cNvPr>
          <p:cNvSpPr/>
          <p:nvPr/>
        </p:nvSpPr>
        <p:spPr>
          <a:xfrm>
            <a:off x="6492044" y="6127046"/>
            <a:ext cx="146270" cy="1462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…una opportunità lecita per fruire </a:t>
            </a:r>
          </a:p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di questi contenuti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129A15F-B1FC-4F20-A6F1-C8AE8F0A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552612"/>
              </p:ext>
            </p:extLst>
          </p:nvPr>
        </p:nvGraphicFramePr>
        <p:xfrm>
          <a:off x="7411191" y="3080862"/>
          <a:ext cx="4142551" cy="304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asellaDiTesto 17">
            <a:extLst>
              <a:ext uri="{FF2B5EF4-FFF2-40B4-BE49-F238E27FC236}">
                <a16:creationId xmlns:a16="http://schemas.microsoft.com/office/drawing/2014/main" id="{CC10ACCC-4854-453D-B510-E3FB73F0C754}"/>
              </a:ext>
            </a:extLst>
          </p:cNvPr>
          <p:cNvSpPr txBox="1"/>
          <p:nvPr/>
        </p:nvSpPr>
        <p:spPr>
          <a:xfrm>
            <a:off x="8040216" y="2408839"/>
            <a:ext cx="28284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/>
                </a:solidFill>
              </a:rPr>
              <a:t>Fruitori almeno una volta di IPTV illecite</a:t>
            </a:r>
            <a:br>
              <a:rPr lang="it-IT" b="1" dirty="0">
                <a:solidFill>
                  <a:schemeClr val="bg2"/>
                </a:solidFill>
              </a:rPr>
            </a:br>
            <a:r>
              <a:rPr lang="it-IT" b="1" dirty="0">
                <a:solidFill>
                  <a:schemeClr val="bg2"/>
                </a:solidFill>
              </a:rPr>
              <a:t>post-quarantena </a:t>
            </a:r>
            <a:r>
              <a:rPr lang="it-IT" sz="1600" i="1" dirty="0">
                <a:solidFill>
                  <a:schemeClr val="bg2"/>
                </a:solidFill>
              </a:rPr>
              <a:t>(21%)</a:t>
            </a:r>
            <a:endParaRPr lang="it-IT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4AE023A-2FA6-4854-A438-52C1A308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8892" y="3287"/>
            <a:ext cx="2047035" cy="4508927"/>
          </a:xfrm>
        </p:spPr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64CD80A-5AB6-420F-A9EC-7A2CAF3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46021"/>
            <a:ext cx="7761030" cy="1587679"/>
          </a:xfrm>
        </p:spPr>
        <p:txBody>
          <a:bodyPr/>
          <a:lstStyle/>
          <a:p>
            <a:r>
              <a:rPr lang="it-IT" dirty="0"/>
              <a:t>Illegalità E PERSEGUIBILITà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FD21B-EF92-436F-B2C8-3365C1DD88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22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52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80F59E-2CCE-4B14-A7D1-A36CF23B8BCF}"/>
              </a:ext>
            </a:extLst>
          </p:cNvPr>
          <p:cNvSpPr txBox="1"/>
          <p:nvPr/>
        </p:nvSpPr>
        <p:spPr>
          <a:xfrm>
            <a:off x="1126402" y="2349805"/>
            <a:ext cx="2700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Pirati 2019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sz="1600" i="1" dirty="0">
                <a:solidFill>
                  <a:schemeClr val="accent1"/>
                </a:solidFill>
              </a:rPr>
              <a:t>(37%)</a:t>
            </a:r>
            <a:endParaRPr lang="it-IT" i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23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6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5" y="382816"/>
            <a:ext cx="9399627" cy="867930"/>
          </a:xfrm>
        </p:spPr>
        <p:txBody>
          <a:bodyPr/>
          <a:lstStyle/>
          <a:p>
            <a:r>
              <a:rPr lang="en-GB" dirty="0"/>
              <a:t>AUMENTA la consapevolezza di illegalità </a:t>
            </a:r>
            <a:r>
              <a:rPr lang="it-IT" dirty="0"/>
              <a:t>ANCHE TRA I PIRATI STESSI</a:t>
            </a:r>
            <a:endParaRPr lang="en-GB" i="1" dirty="0"/>
          </a:p>
        </p:txBody>
      </p:sp>
      <p:graphicFrame>
        <p:nvGraphicFramePr>
          <p:cNvPr id="82" name="Chart 13">
            <a:extLst>
              <a:ext uri="{FF2B5EF4-FFF2-40B4-BE49-F238E27FC236}">
                <a16:creationId xmlns:a16="http://schemas.microsoft.com/office/drawing/2014/main" id="{E6553996-39FB-461A-B03E-B02AB4788F25}"/>
              </a:ext>
            </a:extLst>
          </p:cNvPr>
          <p:cNvGraphicFramePr>
            <a:graphicFrameLocks/>
          </p:cNvGraphicFramePr>
          <p:nvPr/>
        </p:nvGraphicFramePr>
        <p:xfrm>
          <a:off x="405277" y="2831088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65FC43FF-A825-42C8-B391-CFB9C9787FBD}"/>
              </a:ext>
            </a:extLst>
          </p:cNvPr>
          <p:cNvSpPr/>
          <p:nvPr/>
        </p:nvSpPr>
        <p:spPr>
          <a:xfrm>
            <a:off x="3210096" y="1433061"/>
            <a:ext cx="577180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Lei era a conoscenza del fatto che la legislazione italiana considera la pirateria (...) un </a:t>
            </a:r>
            <a:r>
              <a:rPr lang="it-IT" sz="16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reato</a:t>
            </a:r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5" name="Chart 13">
            <a:extLst>
              <a:ext uri="{FF2B5EF4-FFF2-40B4-BE49-F238E27FC236}">
                <a16:creationId xmlns:a16="http://schemas.microsoft.com/office/drawing/2014/main" id="{9D43C24A-8CB4-4E82-9A2C-4034DAEA0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872111"/>
              </p:ext>
            </p:extLst>
          </p:nvPr>
        </p:nvGraphicFramePr>
        <p:xfrm>
          <a:off x="4024725" y="2831088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DD4CCE-1851-4329-A4EA-1A71C7650EAE}"/>
              </a:ext>
            </a:extLst>
          </p:cNvPr>
          <p:cNvSpPr txBox="1"/>
          <p:nvPr/>
        </p:nvSpPr>
        <p:spPr>
          <a:xfrm>
            <a:off x="4601834" y="2344739"/>
            <a:ext cx="29883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Pirati in quarantena 2020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sz="1600" i="1" dirty="0">
                <a:solidFill>
                  <a:schemeClr val="tx2"/>
                </a:solidFill>
              </a:rPr>
              <a:t>(40%)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176EDD0-EA89-47C4-99DB-6E7A3A0E067C}"/>
              </a:ext>
            </a:extLst>
          </p:cNvPr>
          <p:cNvSpPr/>
          <p:nvPr/>
        </p:nvSpPr>
        <p:spPr>
          <a:xfrm>
            <a:off x="4958328" y="6046776"/>
            <a:ext cx="146270" cy="146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accent4"/>
                </a:solidFill>
              </a:rPr>
              <a:t>Sì</a:t>
            </a:r>
            <a:endParaRPr lang="en-GB" sz="1600" dirty="0">
              <a:solidFill>
                <a:schemeClr val="accent4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425AAC1-9E77-4530-81BB-17F0E87A7516}"/>
              </a:ext>
            </a:extLst>
          </p:cNvPr>
          <p:cNvSpPr/>
          <p:nvPr/>
        </p:nvSpPr>
        <p:spPr>
          <a:xfrm>
            <a:off x="5886106" y="6054505"/>
            <a:ext cx="146270" cy="1462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825A26B-78A7-4DCE-94B1-CA457BE51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933551"/>
              </p:ext>
            </p:extLst>
          </p:nvPr>
        </p:nvGraphicFramePr>
        <p:xfrm>
          <a:off x="7500158" y="2831088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asellaDiTesto 17">
            <a:extLst>
              <a:ext uri="{FF2B5EF4-FFF2-40B4-BE49-F238E27FC236}">
                <a16:creationId xmlns:a16="http://schemas.microsoft.com/office/drawing/2014/main" id="{B0B418E9-8398-4AC1-A73F-DD8210D56F81}"/>
              </a:ext>
            </a:extLst>
          </p:cNvPr>
          <p:cNvSpPr txBox="1"/>
          <p:nvPr/>
        </p:nvSpPr>
        <p:spPr>
          <a:xfrm>
            <a:off x="7927850" y="2344739"/>
            <a:ext cx="32871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/>
                </a:solidFill>
              </a:rPr>
              <a:t>Pirati post-quarantena 2021</a:t>
            </a:r>
          </a:p>
          <a:p>
            <a:pPr algn="ctr"/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sz="1600" i="1" dirty="0">
                <a:solidFill>
                  <a:schemeClr val="bg2"/>
                </a:solidFill>
              </a:rPr>
              <a:t>(38%)</a:t>
            </a:r>
            <a:endParaRPr lang="it-IT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6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6">
            <a:extLst>
              <a:ext uri="{FF2B5EF4-FFF2-40B4-BE49-F238E27FC236}">
                <a16:creationId xmlns:a16="http://schemas.microsoft.com/office/drawing/2014/main" id="{5CA2BBF0-7B0B-4B51-912D-F80AFAF47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111589"/>
              </p:ext>
            </p:extLst>
          </p:nvPr>
        </p:nvGraphicFramePr>
        <p:xfrm>
          <a:off x="5477498" y="2060848"/>
          <a:ext cx="10189132" cy="432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52494C-AB63-4153-9230-603DE4EFE6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24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71BDC1C-C56C-407C-9DFD-839E2073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9543641" cy="867930"/>
          </a:xfrm>
        </p:spPr>
        <p:txBody>
          <a:bodyPr/>
          <a:lstStyle/>
          <a:p>
            <a:r>
              <a:rPr lang="it-IT" dirty="0"/>
              <a:t>E AUMENTA ANCHE LA PERCEZIONE DELLA GRAVIT</a:t>
            </a:r>
            <a:r>
              <a:rPr lang="en-GB" dirty="0"/>
              <a:t>à</a:t>
            </a:r>
            <a:r>
              <a:rPr lang="it-IT" dirty="0"/>
              <a:t> DEL FENOMENO</a:t>
            </a:r>
          </a:p>
        </p:txBody>
      </p:sp>
      <p:graphicFrame>
        <p:nvGraphicFramePr>
          <p:cNvPr id="9" name="Grafico 6">
            <a:extLst>
              <a:ext uri="{FF2B5EF4-FFF2-40B4-BE49-F238E27FC236}">
                <a16:creationId xmlns:a16="http://schemas.microsoft.com/office/drawing/2014/main" id="{913DCF21-2700-4C0F-BFF5-956469553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634916"/>
              </p:ext>
            </p:extLst>
          </p:nvPr>
        </p:nvGraphicFramePr>
        <p:xfrm>
          <a:off x="119336" y="2060848"/>
          <a:ext cx="10189132" cy="432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7">
            <a:extLst>
              <a:ext uri="{FF2B5EF4-FFF2-40B4-BE49-F238E27FC236}">
                <a16:creationId xmlns:a16="http://schemas.microsoft.com/office/drawing/2014/main" id="{F6B1034B-91DA-4CFC-B113-B7C2DDBF42F0}"/>
              </a:ext>
            </a:extLst>
          </p:cNvPr>
          <p:cNvSpPr/>
          <p:nvPr/>
        </p:nvSpPr>
        <p:spPr>
          <a:xfrm>
            <a:off x="1811524" y="1409871"/>
            <a:ext cx="813690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Secondo Lei, l’acquisto, il download, la visione da sito internet, il prestito, la ricezione e la distribuzione di copie non ufficiali di film, serie/fiction, eventi sportivi live e altri programmi sono comportamenti gravi, da perseguire legalmente?</a:t>
            </a:r>
          </a:p>
        </p:txBody>
      </p:sp>
      <p:sp>
        <p:nvSpPr>
          <p:cNvPr id="6" name="CasellaDiTesto 16">
            <a:extLst>
              <a:ext uri="{FF2B5EF4-FFF2-40B4-BE49-F238E27FC236}">
                <a16:creationId xmlns:a16="http://schemas.microsoft.com/office/drawing/2014/main" id="{320FEDDA-30ED-445B-99E6-DDA8F182AFBC}"/>
              </a:ext>
            </a:extLst>
          </p:cNvPr>
          <p:cNvSpPr txBox="1"/>
          <p:nvPr/>
        </p:nvSpPr>
        <p:spPr>
          <a:xfrm>
            <a:off x="2953909" y="2597423"/>
            <a:ext cx="2628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Totale campione</a:t>
            </a:r>
          </a:p>
        </p:txBody>
      </p:sp>
      <p:sp>
        <p:nvSpPr>
          <p:cNvPr id="7" name="CasellaDiTesto 18">
            <a:extLst>
              <a:ext uri="{FF2B5EF4-FFF2-40B4-BE49-F238E27FC236}">
                <a16:creationId xmlns:a16="http://schemas.microsoft.com/office/drawing/2014/main" id="{197C67A6-58D4-49B9-8A27-3EF457A6D5DA}"/>
              </a:ext>
            </a:extLst>
          </p:cNvPr>
          <p:cNvSpPr txBox="1"/>
          <p:nvPr/>
        </p:nvSpPr>
        <p:spPr>
          <a:xfrm>
            <a:off x="8276479" y="2597423"/>
            <a:ext cx="1959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4"/>
                </a:solidFill>
              </a:rPr>
              <a:t>Totale PIRATI</a:t>
            </a:r>
          </a:p>
        </p:txBody>
      </p:sp>
    </p:spTree>
    <p:extLst>
      <p:ext uri="{BB962C8B-B14F-4D97-AF65-F5344CB8AC3E}">
        <p14:creationId xmlns:p14="http://schemas.microsoft.com/office/powerpoint/2010/main" val="174916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80F59E-2CCE-4B14-A7D1-A36CF23B8BCF}"/>
              </a:ext>
            </a:extLst>
          </p:cNvPr>
          <p:cNvSpPr txBox="1"/>
          <p:nvPr/>
        </p:nvSpPr>
        <p:spPr>
          <a:xfrm>
            <a:off x="1126402" y="2349805"/>
            <a:ext cx="2700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Pirati 2019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sz="1600" i="1" dirty="0">
                <a:solidFill>
                  <a:schemeClr val="accent1"/>
                </a:solidFill>
              </a:rPr>
              <a:t>(37%)</a:t>
            </a:r>
            <a:endParaRPr lang="it-IT" i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25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"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5" y="382816"/>
            <a:ext cx="9615651" cy="1255728"/>
          </a:xfrm>
        </p:spPr>
        <p:txBody>
          <a:bodyPr/>
          <a:lstStyle/>
          <a:p>
            <a:r>
              <a:rPr lang="en-GB" dirty="0"/>
              <a:t>DIMINUISCE, TUTTAVIA, la probabilità percepita di essere scoperti e puniti</a:t>
            </a:r>
            <a:br>
              <a:rPr lang="en-GB" dirty="0"/>
            </a:br>
            <a:endParaRPr lang="en-GB" i="1" dirty="0"/>
          </a:p>
        </p:txBody>
      </p:sp>
      <p:graphicFrame>
        <p:nvGraphicFramePr>
          <p:cNvPr id="82" name="Chart 13">
            <a:extLst>
              <a:ext uri="{FF2B5EF4-FFF2-40B4-BE49-F238E27FC236}">
                <a16:creationId xmlns:a16="http://schemas.microsoft.com/office/drawing/2014/main" id="{E6553996-39FB-461A-B03E-B02AB4788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750555"/>
              </p:ext>
            </p:extLst>
          </p:nvPr>
        </p:nvGraphicFramePr>
        <p:xfrm>
          <a:off x="405277" y="2724031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65FC43FF-A825-42C8-B391-CFB9C9787FBD}"/>
              </a:ext>
            </a:extLst>
          </p:cNvPr>
          <p:cNvSpPr/>
          <p:nvPr/>
        </p:nvSpPr>
        <p:spPr>
          <a:xfrm>
            <a:off x="3210096" y="1433061"/>
            <a:ext cx="577180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Secondo lei quanto è probabile che un reato di pirateria venga </a:t>
            </a:r>
            <a:r>
              <a:rPr lang="it-IT" sz="16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scoperto e punito </a:t>
            </a:r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 parte dell’autorità competente? </a:t>
            </a:r>
          </a:p>
        </p:txBody>
      </p:sp>
      <p:graphicFrame>
        <p:nvGraphicFramePr>
          <p:cNvPr id="15" name="Chart 13">
            <a:extLst>
              <a:ext uri="{FF2B5EF4-FFF2-40B4-BE49-F238E27FC236}">
                <a16:creationId xmlns:a16="http://schemas.microsoft.com/office/drawing/2014/main" id="{9D43C24A-8CB4-4E82-9A2C-4034DAEA0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25631"/>
              </p:ext>
            </p:extLst>
          </p:nvPr>
        </p:nvGraphicFramePr>
        <p:xfrm>
          <a:off x="4024724" y="2724031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DD4CCE-1851-4329-A4EA-1A71C7650EAE}"/>
              </a:ext>
            </a:extLst>
          </p:cNvPr>
          <p:cNvSpPr txBox="1"/>
          <p:nvPr/>
        </p:nvSpPr>
        <p:spPr>
          <a:xfrm>
            <a:off x="4601833" y="2344739"/>
            <a:ext cx="29883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Pirati in quarantena 2020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sz="1600" i="1" dirty="0">
                <a:solidFill>
                  <a:schemeClr val="tx2"/>
                </a:solidFill>
              </a:rPr>
              <a:t>(40%)</a:t>
            </a:r>
            <a:endParaRPr lang="it-IT" i="1" dirty="0">
              <a:solidFill>
                <a:schemeClr val="tx2"/>
              </a:solidFill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176EDD0-EA89-47C4-99DB-6E7A3A0E067C}"/>
              </a:ext>
            </a:extLst>
          </p:cNvPr>
          <p:cNvSpPr/>
          <p:nvPr/>
        </p:nvSpPr>
        <p:spPr>
          <a:xfrm>
            <a:off x="3429450" y="6032652"/>
            <a:ext cx="146270" cy="146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accent4"/>
                </a:solidFill>
              </a:rPr>
              <a:t>Molto + abbastanza probabile</a:t>
            </a:r>
            <a:endParaRPr lang="en-GB" sz="1600" dirty="0">
              <a:solidFill>
                <a:schemeClr val="accent4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425AAC1-9E77-4530-81BB-17F0E87A7516}"/>
              </a:ext>
            </a:extLst>
          </p:cNvPr>
          <p:cNvSpPr/>
          <p:nvPr/>
        </p:nvSpPr>
        <p:spPr>
          <a:xfrm>
            <a:off x="6526758" y="6032652"/>
            <a:ext cx="146270" cy="1462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Poco + per nulla probabile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9C609ED-A1CB-41CB-8B18-38AF0634F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457376"/>
              </p:ext>
            </p:extLst>
          </p:nvPr>
        </p:nvGraphicFramePr>
        <p:xfrm>
          <a:off x="7675522" y="2724031"/>
          <a:ext cx="4142551" cy="3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CasellaDiTesto 17">
            <a:extLst>
              <a:ext uri="{FF2B5EF4-FFF2-40B4-BE49-F238E27FC236}">
                <a16:creationId xmlns:a16="http://schemas.microsoft.com/office/drawing/2014/main" id="{D3BF902B-58FF-4531-8397-140FC23AAF3A}"/>
              </a:ext>
            </a:extLst>
          </p:cNvPr>
          <p:cNvSpPr txBox="1"/>
          <p:nvPr/>
        </p:nvSpPr>
        <p:spPr>
          <a:xfrm>
            <a:off x="8103214" y="2344739"/>
            <a:ext cx="32871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/>
                </a:solidFill>
              </a:rPr>
              <a:t>Pirati post-quarantena 2021</a:t>
            </a:r>
          </a:p>
          <a:p>
            <a:pPr algn="ctr"/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sz="1600" i="1" dirty="0">
                <a:solidFill>
                  <a:schemeClr val="bg2"/>
                </a:solidFill>
              </a:rPr>
              <a:t>(38%)</a:t>
            </a:r>
            <a:endParaRPr lang="it-IT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6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4AE023A-2FA6-4854-A438-52C1A308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8892" y="3287"/>
            <a:ext cx="2047035" cy="4508927"/>
          </a:xfrm>
        </p:spPr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64CD80A-5AB6-420F-A9EC-7A2CAF3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46021"/>
            <a:ext cx="7761030" cy="849015"/>
          </a:xfrm>
        </p:spPr>
        <p:txBody>
          <a:bodyPr/>
          <a:lstStyle/>
          <a:p>
            <a:r>
              <a:rPr lang="it-IT" dirty="0"/>
              <a:t>SITI OSCURATI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FD21B-EF92-436F-B2C8-3365C1DD88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26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982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630800C-2404-4248-9081-FEF471E68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27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BB8DDC5-F26F-4293-9C8C-D0488FB3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867930"/>
          </a:xfrm>
        </p:spPr>
        <p:txBody>
          <a:bodyPr/>
          <a:lstStyle/>
          <a:p>
            <a:r>
              <a:rPr lang="it-IT" dirty="0"/>
              <a:t>SITI BLOCCATI O OSCURATI: IL 37% DEI PIRATI VI è ENTRATO IN CONTATTO</a:t>
            </a:r>
          </a:p>
        </p:txBody>
      </p:sp>
      <p:graphicFrame>
        <p:nvGraphicFramePr>
          <p:cNvPr id="5" name="Grafico 13">
            <a:extLst>
              <a:ext uri="{FF2B5EF4-FFF2-40B4-BE49-F238E27FC236}">
                <a16:creationId xmlns:a16="http://schemas.microsoft.com/office/drawing/2014/main" id="{0EFFB1C1-2AA1-4EE4-8D9E-B9FC841F3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165349"/>
              </p:ext>
            </p:extLst>
          </p:nvPr>
        </p:nvGraphicFramePr>
        <p:xfrm>
          <a:off x="119336" y="1556792"/>
          <a:ext cx="95050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14">
            <a:extLst>
              <a:ext uri="{FF2B5EF4-FFF2-40B4-BE49-F238E27FC236}">
                <a16:creationId xmlns:a16="http://schemas.microsoft.com/office/drawing/2014/main" id="{A0EE70CA-6187-4DD9-8189-C75BB19E1AF3}"/>
              </a:ext>
            </a:extLst>
          </p:cNvPr>
          <p:cNvSpPr/>
          <p:nvPr/>
        </p:nvSpPr>
        <p:spPr>
          <a:xfrm>
            <a:off x="8436260" y="2160149"/>
            <a:ext cx="30989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è mai capitato di accedere a siti bloccati/oscurati?</a:t>
            </a:r>
            <a:endParaRPr lang="it-IT" sz="1400" i="1" dirty="0">
              <a:solidFill>
                <a:schemeClr val="accent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Parentesi graffa chiusa 24">
            <a:extLst>
              <a:ext uri="{FF2B5EF4-FFF2-40B4-BE49-F238E27FC236}">
                <a16:creationId xmlns:a16="http://schemas.microsoft.com/office/drawing/2014/main" id="{3BD3FF0B-49B4-4BB9-B8F5-AC01F07ED449}"/>
              </a:ext>
            </a:extLst>
          </p:cNvPr>
          <p:cNvSpPr/>
          <p:nvPr/>
        </p:nvSpPr>
        <p:spPr>
          <a:xfrm>
            <a:off x="6924092" y="1916832"/>
            <a:ext cx="684000" cy="3456384"/>
          </a:xfrm>
          <a:prstGeom prst="rightBrace">
            <a:avLst>
              <a:gd name="adj1" fmla="val 0"/>
              <a:gd name="adj2" fmla="val 49283"/>
            </a:avLst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16">
            <a:extLst>
              <a:ext uri="{FF2B5EF4-FFF2-40B4-BE49-F238E27FC236}">
                <a16:creationId xmlns:a16="http://schemas.microsoft.com/office/drawing/2014/main" id="{94FCA35F-CF5A-4D09-AA56-42C6FCEB3BC7}"/>
              </a:ext>
            </a:extLst>
          </p:cNvPr>
          <p:cNvSpPr txBox="1"/>
          <p:nvPr/>
        </p:nvSpPr>
        <p:spPr>
          <a:xfrm>
            <a:off x="7532062" y="3419708"/>
            <a:ext cx="212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/>
                </a:solidFill>
              </a:rPr>
              <a:t>Sì, mi è capitato</a:t>
            </a:r>
          </a:p>
        </p:txBody>
      </p:sp>
      <p:sp>
        <p:nvSpPr>
          <p:cNvPr id="13" name="CasellaDiTesto 19">
            <a:extLst>
              <a:ext uri="{FF2B5EF4-FFF2-40B4-BE49-F238E27FC236}">
                <a16:creationId xmlns:a16="http://schemas.microsoft.com/office/drawing/2014/main" id="{25FBDDDE-C0EB-4C3D-90AC-23CE0DDE62E3}"/>
              </a:ext>
            </a:extLst>
          </p:cNvPr>
          <p:cNvSpPr txBox="1"/>
          <p:nvPr/>
        </p:nvSpPr>
        <p:spPr>
          <a:xfrm>
            <a:off x="406848" y="1177007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2"/>
                </a:solidFill>
              </a:rPr>
              <a:t>Base: pirati, 38%</a:t>
            </a:r>
          </a:p>
        </p:txBody>
      </p:sp>
      <p:sp>
        <p:nvSpPr>
          <p:cNvPr id="11" name="CasellaDiTesto 20">
            <a:extLst>
              <a:ext uri="{FF2B5EF4-FFF2-40B4-BE49-F238E27FC236}">
                <a16:creationId xmlns:a16="http://schemas.microsoft.com/office/drawing/2014/main" id="{6E257DA5-F7A6-4162-86E4-529DDFC30C05}"/>
              </a:ext>
            </a:extLst>
          </p:cNvPr>
          <p:cNvSpPr txBox="1"/>
          <p:nvPr/>
        </p:nvSpPr>
        <p:spPr>
          <a:xfrm>
            <a:off x="9719132" y="4005064"/>
            <a:ext cx="13793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2"/>
                </a:solidFill>
              </a:rPr>
              <a:t>+8 vs 2020</a:t>
            </a:r>
          </a:p>
          <a:p>
            <a:r>
              <a:rPr lang="it-IT" sz="1600" dirty="0">
                <a:solidFill>
                  <a:schemeClr val="bg2"/>
                </a:solidFill>
              </a:rPr>
              <a:t>-7 vs 2019</a:t>
            </a:r>
          </a:p>
        </p:txBody>
      </p:sp>
      <p:sp>
        <p:nvSpPr>
          <p:cNvPr id="24" name="CasellaDiTesto 29">
            <a:extLst>
              <a:ext uri="{FF2B5EF4-FFF2-40B4-BE49-F238E27FC236}">
                <a16:creationId xmlns:a16="http://schemas.microsoft.com/office/drawing/2014/main" id="{61A27343-6371-48A4-AE3F-58DCA0D92740}"/>
              </a:ext>
            </a:extLst>
          </p:cNvPr>
          <p:cNvSpPr txBox="1"/>
          <p:nvPr/>
        </p:nvSpPr>
        <p:spPr>
          <a:xfrm>
            <a:off x="9868093" y="3525941"/>
            <a:ext cx="86409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/>
                </a:solidFill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388239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4AE023A-2FA6-4854-A438-52C1A308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8892" y="3287"/>
            <a:ext cx="2047035" cy="4508927"/>
          </a:xfrm>
        </p:spPr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64CD80A-5AB6-420F-A9EC-7A2CAF3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" y="546021"/>
            <a:ext cx="7761030" cy="849015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FD21B-EF92-436F-B2C8-3365C1DD88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28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507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6FC119-DA10-4709-B2E6-3EE113B5E2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29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864CF1A-4F4F-404C-968B-57AE25CB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it-IT" dirty="0"/>
              <a:t>IN SINTESI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161216A8-F195-4012-869A-0D5133689B47}"/>
              </a:ext>
            </a:extLst>
          </p:cNvPr>
          <p:cNvSpPr txBox="1">
            <a:spLocks/>
          </p:cNvSpPr>
          <p:nvPr/>
        </p:nvSpPr>
        <p:spPr>
          <a:xfrm>
            <a:off x="119337" y="1556792"/>
            <a:ext cx="11667878" cy="3024336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it-IT" sz="1800" b="0" dirty="0">
                <a:solidFill>
                  <a:schemeClr val="bg2"/>
                </a:solidFill>
                <a:latin typeface="Arial"/>
              </a:rPr>
              <a:t>Dopo la crescita dell’incidenza della pirateria, ma soprattutto del numero complessivo di atti illeciti, durante lo straordinario periodo del lockdown, nella fase post-quarantena sembra di essere tornati di nuovo alla normalità, sebbene tale concetto sia in forte antitesi con il fenomeno della pirateria.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endParaRPr lang="it-IT" sz="1800" b="0" dirty="0">
              <a:solidFill>
                <a:schemeClr val="bg2"/>
              </a:solidFill>
              <a:latin typeface="Arial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it-IT" sz="1800" b="0" dirty="0">
                <a:solidFill>
                  <a:schemeClr val="bg2"/>
                </a:solidFill>
                <a:latin typeface="Arial"/>
              </a:rPr>
              <a:t>Il lockdown ha avuto un effetto positivo, poiché il numero di sottoscrittori di abbonamenti legali a contenuti audiovisivi a pagamento si conferma in crescita negli ultimi dodici mesi: una tendenza che fa ben sperare per il futuro.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endParaRPr lang="it-IT" sz="1800" b="0" dirty="0">
              <a:solidFill>
                <a:schemeClr val="bg2"/>
              </a:solidFill>
              <a:latin typeface="Arial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it-IT" sz="1800" b="0" dirty="0">
                <a:solidFill>
                  <a:schemeClr val="bg2"/>
                </a:solidFill>
                <a:latin typeface="Arial"/>
              </a:rPr>
              <a:t>La pirateria audiovisiva continua tuttavia ad interessare una larga fetta della popolazione italiana e sarà quindi necessario mettere in atto misure più restrittive per porre freno a tale fenomeno.</a:t>
            </a:r>
          </a:p>
        </p:txBody>
      </p:sp>
    </p:spTree>
    <p:extLst>
      <p:ext uri="{BB962C8B-B14F-4D97-AF65-F5344CB8AC3E}">
        <p14:creationId xmlns:p14="http://schemas.microsoft.com/office/powerpoint/2010/main" val="71876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FFDD03C9-AA93-4609-9D0C-71430F43AB62}"/>
              </a:ext>
            </a:extLst>
          </p:cNvPr>
          <p:cNvSpPr/>
          <p:nvPr/>
        </p:nvSpPr>
        <p:spPr>
          <a:xfrm>
            <a:off x="551384" y="5121268"/>
            <a:ext cx="10423199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109A114-3A31-4E62-A407-6DB299FB2203}"/>
              </a:ext>
            </a:extLst>
          </p:cNvPr>
          <p:cNvSpPr/>
          <p:nvPr/>
        </p:nvSpPr>
        <p:spPr>
          <a:xfrm>
            <a:off x="551386" y="4185084"/>
            <a:ext cx="10423199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6C048F1-59AC-4AC0-8C0D-F9099E7ED599}"/>
              </a:ext>
            </a:extLst>
          </p:cNvPr>
          <p:cNvSpPr/>
          <p:nvPr/>
        </p:nvSpPr>
        <p:spPr>
          <a:xfrm>
            <a:off x="542556" y="1391685"/>
            <a:ext cx="10423199" cy="25773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8961567-6526-41E2-8DEB-5AAEDBCE7852}"/>
              </a:ext>
            </a:extLst>
          </p:cNvPr>
          <p:cNvSpPr/>
          <p:nvPr/>
        </p:nvSpPr>
        <p:spPr>
          <a:xfrm>
            <a:off x="1693605" y="2733213"/>
            <a:ext cx="9280979" cy="38183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sz="1867" b="1" dirty="0">
                <a:solidFill>
                  <a:schemeClr val="bg2"/>
                </a:solidFill>
                <a:latin typeface="Calibri" panose="020F0502020204030204" pitchFamily="34" charset="0"/>
                <a:sym typeface="Wingdings" pitchFamily="2" charset="2"/>
              </a:rPr>
              <a:t>CAMPIONE: </a:t>
            </a:r>
            <a:r>
              <a:rPr lang="it-IT" altLang="it-IT" sz="1867" dirty="0">
                <a:latin typeface="Calibri" panose="020F0502020204030204" pitchFamily="34" charset="0"/>
                <a:sym typeface="Wingdings" pitchFamily="2" charset="2"/>
              </a:rPr>
              <a:t>1.000 interviste 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3A4E573-8F1B-4C1D-AEBA-E6FC286357E6}"/>
              </a:ext>
            </a:extLst>
          </p:cNvPr>
          <p:cNvSpPr/>
          <p:nvPr/>
        </p:nvSpPr>
        <p:spPr>
          <a:xfrm>
            <a:off x="1693605" y="4363345"/>
            <a:ext cx="9280979" cy="38183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sz="1867" b="1" dirty="0">
                <a:solidFill>
                  <a:schemeClr val="bg2"/>
                </a:solidFill>
                <a:latin typeface="Calibri" panose="020F0502020204030204" pitchFamily="34" charset="0"/>
                <a:sym typeface="Wingdings" pitchFamily="2" charset="2"/>
              </a:rPr>
              <a:t>METODOLOGIA:</a:t>
            </a:r>
            <a:r>
              <a:rPr lang="it-IT" altLang="it-IT" sz="1867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it-IT" altLang="it-IT" sz="1867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Questionari autocompilati online (CAWI)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9F9DAAB-69CC-432A-BD53-FE0014EB4F4F}"/>
              </a:ext>
            </a:extLst>
          </p:cNvPr>
          <p:cNvSpPr/>
          <p:nvPr/>
        </p:nvSpPr>
        <p:spPr>
          <a:xfrm>
            <a:off x="1693605" y="5366023"/>
            <a:ext cx="9280979" cy="38183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sz="1867" b="1" dirty="0">
                <a:solidFill>
                  <a:schemeClr val="bg2"/>
                </a:solidFill>
                <a:latin typeface="Calibri" panose="020F0502020204030204" pitchFamily="34" charset="0"/>
                <a:sym typeface="Wingdings" pitchFamily="2" charset="2"/>
              </a:rPr>
              <a:t>PERIODO DI RILEVAZIONE:</a:t>
            </a:r>
            <a:r>
              <a:rPr lang="it-IT" altLang="it-IT" sz="18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it-IT" altLang="it-IT" sz="1867" dirty="0">
                <a:latin typeface="Calibri" panose="020F0502020204030204" pitchFamily="34" charset="0"/>
                <a:sym typeface="Wingdings" pitchFamily="2" charset="2"/>
              </a:rPr>
              <a:t>7 – 12 maggio 2021</a:t>
            </a:r>
            <a:endParaRPr lang="it-IT" altLang="it-IT" sz="1867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28" name="Titre 3">
            <a:extLst>
              <a:ext uri="{FF2B5EF4-FFF2-40B4-BE49-F238E27FC236}">
                <a16:creationId xmlns:a16="http://schemas.microsoft.com/office/drawing/2014/main" id="{40600106-F489-4821-872F-68A3E6CE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TARGET, </a:t>
            </a:r>
            <a:r>
              <a:rPr lang="en-GB" dirty="0" err="1"/>
              <a:t>campione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endParaRPr lang="en-GB" dirty="0"/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0AD8212A-956C-470F-A30E-45E0EBFC4D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2076" y="1746056"/>
            <a:ext cx="571090" cy="571458"/>
            <a:chOff x="282" y="954"/>
            <a:chExt cx="1548" cy="1549"/>
          </a:xfrm>
        </p:grpSpPr>
        <p:sp>
          <p:nvSpPr>
            <p:cNvPr id="29" name="Line 8">
              <a:extLst>
                <a:ext uri="{FF2B5EF4-FFF2-40B4-BE49-F238E27FC236}">
                  <a16:creationId xmlns:a16="http://schemas.microsoft.com/office/drawing/2014/main" id="{1D33134A-F745-4850-8753-E6281F1EA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1426"/>
              <a:ext cx="336" cy="33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0CC1929-CCFF-4611-820F-A6C405A0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954"/>
              <a:ext cx="471" cy="472"/>
            </a:xfrm>
            <a:custGeom>
              <a:avLst/>
              <a:gdLst>
                <a:gd name="T0" fmla="*/ 471 w 471"/>
                <a:gd name="T1" fmla="*/ 202 h 472"/>
                <a:gd name="T2" fmla="*/ 201 w 471"/>
                <a:gd name="T3" fmla="*/ 472 h 472"/>
                <a:gd name="T4" fmla="*/ 0 w 471"/>
                <a:gd name="T5" fmla="*/ 472 h 472"/>
                <a:gd name="T6" fmla="*/ 0 w 471"/>
                <a:gd name="T7" fmla="*/ 270 h 472"/>
                <a:gd name="T8" fmla="*/ 269 w 471"/>
                <a:gd name="T9" fmla="*/ 0 h 472"/>
                <a:gd name="T10" fmla="*/ 269 w 471"/>
                <a:gd name="T11" fmla="*/ 202 h 472"/>
                <a:gd name="T12" fmla="*/ 471 w 471"/>
                <a:gd name="T13" fmla="*/ 20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202"/>
                  </a:moveTo>
                  <a:lnTo>
                    <a:pt x="201" y="472"/>
                  </a:lnTo>
                  <a:lnTo>
                    <a:pt x="0" y="472"/>
                  </a:lnTo>
                  <a:lnTo>
                    <a:pt x="0" y="270"/>
                  </a:lnTo>
                  <a:lnTo>
                    <a:pt x="269" y="0"/>
                  </a:lnTo>
                  <a:lnTo>
                    <a:pt x="269" y="202"/>
                  </a:lnTo>
                  <a:lnTo>
                    <a:pt x="471" y="202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13E7D5F-F3CD-4E05-B623-D1B87F65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1022"/>
              <a:ext cx="1480" cy="1481"/>
            </a:xfrm>
            <a:custGeom>
              <a:avLst/>
              <a:gdLst>
                <a:gd name="T0" fmla="*/ 719 w 719"/>
                <a:gd name="T1" fmla="*/ 359 h 719"/>
                <a:gd name="T2" fmla="*/ 360 w 719"/>
                <a:gd name="T3" fmla="*/ 719 h 719"/>
                <a:gd name="T4" fmla="*/ 0 w 719"/>
                <a:gd name="T5" fmla="*/ 359 h 719"/>
                <a:gd name="T6" fmla="*/ 360 w 719"/>
                <a:gd name="T7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19">
                  <a:moveTo>
                    <a:pt x="719" y="359"/>
                  </a:moveTo>
                  <a:cubicBezTo>
                    <a:pt x="719" y="558"/>
                    <a:pt x="558" y="719"/>
                    <a:pt x="360" y="719"/>
                  </a:cubicBezTo>
                  <a:cubicBezTo>
                    <a:pt x="161" y="719"/>
                    <a:pt x="0" y="558"/>
                    <a:pt x="0" y="359"/>
                  </a:cubicBezTo>
                  <a:cubicBezTo>
                    <a:pt x="0" y="161"/>
                    <a:pt x="161" y="0"/>
                    <a:pt x="360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869F470-3ECA-4345-8D7A-EDED6268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" y="1022"/>
              <a:ext cx="1480" cy="1481"/>
            </a:xfrm>
            <a:custGeom>
              <a:avLst/>
              <a:gdLst>
                <a:gd name="T0" fmla="*/ 691 w 719"/>
                <a:gd name="T1" fmla="*/ 219 h 719"/>
                <a:gd name="T2" fmla="*/ 719 w 719"/>
                <a:gd name="T3" fmla="*/ 359 h 719"/>
                <a:gd name="T4" fmla="*/ 691 w 719"/>
                <a:gd name="T5" fmla="*/ 499 h 719"/>
                <a:gd name="T6" fmla="*/ 614 w 719"/>
                <a:gd name="T7" fmla="*/ 614 h 719"/>
                <a:gd name="T8" fmla="*/ 500 w 719"/>
                <a:gd name="T9" fmla="*/ 691 h 719"/>
                <a:gd name="T10" fmla="*/ 360 w 719"/>
                <a:gd name="T11" fmla="*/ 719 h 719"/>
                <a:gd name="T12" fmla="*/ 220 w 719"/>
                <a:gd name="T13" fmla="*/ 691 h 719"/>
                <a:gd name="T14" fmla="*/ 105 w 719"/>
                <a:gd name="T15" fmla="*/ 614 h 719"/>
                <a:gd name="T16" fmla="*/ 28 w 719"/>
                <a:gd name="T17" fmla="*/ 499 h 719"/>
                <a:gd name="T18" fmla="*/ 0 w 719"/>
                <a:gd name="T19" fmla="*/ 359 h 719"/>
                <a:gd name="T20" fmla="*/ 28 w 719"/>
                <a:gd name="T21" fmla="*/ 219 h 719"/>
                <a:gd name="T22" fmla="*/ 105 w 719"/>
                <a:gd name="T23" fmla="*/ 105 h 719"/>
                <a:gd name="T24" fmla="*/ 220 w 719"/>
                <a:gd name="T25" fmla="*/ 28 h 719"/>
                <a:gd name="T26" fmla="*/ 360 w 719"/>
                <a:gd name="T27" fmla="*/ 0 h 719"/>
                <a:gd name="T28" fmla="*/ 500 w 719"/>
                <a:gd name="T29" fmla="*/ 2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9" h="719">
                  <a:moveTo>
                    <a:pt x="691" y="219"/>
                  </a:moveTo>
                  <a:cubicBezTo>
                    <a:pt x="709" y="262"/>
                    <a:pt x="719" y="310"/>
                    <a:pt x="719" y="359"/>
                  </a:cubicBezTo>
                  <a:cubicBezTo>
                    <a:pt x="719" y="409"/>
                    <a:pt x="709" y="456"/>
                    <a:pt x="691" y="499"/>
                  </a:cubicBezTo>
                  <a:cubicBezTo>
                    <a:pt x="673" y="542"/>
                    <a:pt x="647" y="581"/>
                    <a:pt x="614" y="614"/>
                  </a:cubicBezTo>
                  <a:cubicBezTo>
                    <a:pt x="581" y="646"/>
                    <a:pt x="543" y="673"/>
                    <a:pt x="500" y="691"/>
                  </a:cubicBezTo>
                  <a:cubicBezTo>
                    <a:pt x="457" y="709"/>
                    <a:pt x="409" y="719"/>
                    <a:pt x="360" y="719"/>
                  </a:cubicBezTo>
                  <a:cubicBezTo>
                    <a:pt x="310" y="719"/>
                    <a:pt x="263" y="709"/>
                    <a:pt x="220" y="691"/>
                  </a:cubicBezTo>
                  <a:cubicBezTo>
                    <a:pt x="177" y="673"/>
                    <a:pt x="138" y="646"/>
                    <a:pt x="105" y="614"/>
                  </a:cubicBezTo>
                  <a:cubicBezTo>
                    <a:pt x="73" y="581"/>
                    <a:pt x="46" y="542"/>
                    <a:pt x="28" y="499"/>
                  </a:cubicBezTo>
                  <a:cubicBezTo>
                    <a:pt x="10" y="456"/>
                    <a:pt x="0" y="409"/>
                    <a:pt x="0" y="359"/>
                  </a:cubicBezTo>
                  <a:cubicBezTo>
                    <a:pt x="0" y="310"/>
                    <a:pt x="10" y="262"/>
                    <a:pt x="28" y="219"/>
                  </a:cubicBezTo>
                  <a:cubicBezTo>
                    <a:pt x="46" y="176"/>
                    <a:pt x="73" y="138"/>
                    <a:pt x="105" y="105"/>
                  </a:cubicBezTo>
                  <a:cubicBezTo>
                    <a:pt x="138" y="72"/>
                    <a:pt x="177" y="46"/>
                    <a:pt x="220" y="28"/>
                  </a:cubicBezTo>
                  <a:cubicBezTo>
                    <a:pt x="263" y="10"/>
                    <a:pt x="310" y="0"/>
                    <a:pt x="360" y="0"/>
                  </a:cubicBezTo>
                  <a:cubicBezTo>
                    <a:pt x="409" y="0"/>
                    <a:pt x="457" y="10"/>
                    <a:pt x="500" y="28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11EF424-8F02-46C7-83DB-2A59CDA50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1393"/>
              <a:ext cx="739" cy="739"/>
            </a:xfrm>
            <a:custGeom>
              <a:avLst/>
              <a:gdLst>
                <a:gd name="T0" fmla="*/ 345 w 359"/>
                <a:gd name="T1" fmla="*/ 109 h 359"/>
                <a:gd name="T2" fmla="*/ 359 w 359"/>
                <a:gd name="T3" fmla="*/ 179 h 359"/>
                <a:gd name="T4" fmla="*/ 345 w 359"/>
                <a:gd name="T5" fmla="*/ 249 h 359"/>
                <a:gd name="T6" fmla="*/ 307 w 359"/>
                <a:gd name="T7" fmla="*/ 307 h 359"/>
                <a:gd name="T8" fmla="*/ 250 w 359"/>
                <a:gd name="T9" fmla="*/ 345 h 359"/>
                <a:gd name="T10" fmla="*/ 180 w 359"/>
                <a:gd name="T11" fmla="*/ 359 h 359"/>
                <a:gd name="T12" fmla="*/ 110 w 359"/>
                <a:gd name="T13" fmla="*/ 345 h 359"/>
                <a:gd name="T14" fmla="*/ 52 w 359"/>
                <a:gd name="T15" fmla="*/ 307 h 359"/>
                <a:gd name="T16" fmla="*/ 14 w 359"/>
                <a:gd name="T17" fmla="*/ 249 h 359"/>
                <a:gd name="T18" fmla="*/ 0 w 359"/>
                <a:gd name="T19" fmla="*/ 179 h 359"/>
                <a:gd name="T20" fmla="*/ 14 w 359"/>
                <a:gd name="T21" fmla="*/ 109 h 359"/>
                <a:gd name="T22" fmla="*/ 52 w 359"/>
                <a:gd name="T23" fmla="*/ 52 h 359"/>
                <a:gd name="T24" fmla="*/ 110 w 359"/>
                <a:gd name="T25" fmla="*/ 14 h 359"/>
                <a:gd name="T26" fmla="*/ 180 w 359"/>
                <a:gd name="T27" fmla="*/ 0 h 359"/>
                <a:gd name="T28" fmla="*/ 250 w 359"/>
                <a:gd name="T29" fmla="*/ 1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9" h="359">
                  <a:moveTo>
                    <a:pt x="345" y="109"/>
                  </a:moveTo>
                  <a:cubicBezTo>
                    <a:pt x="354" y="131"/>
                    <a:pt x="359" y="155"/>
                    <a:pt x="359" y="179"/>
                  </a:cubicBezTo>
                  <a:cubicBezTo>
                    <a:pt x="359" y="204"/>
                    <a:pt x="354" y="228"/>
                    <a:pt x="345" y="249"/>
                  </a:cubicBezTo>
                  <a:cubicBezTo>
                    <a:pt x="336" y="271"/>
                    <a:pt x="323" y="290"/>
                    <a:pt x="307" y="307"/>
                  </a:cubicBezTo>
                  <a:cubicBezTo>
                    <a:pt x="291" y="323"/>
                    <a:pt x="271" y="336"/>
                    <a:pt x="250" y="345"/>
                  </a:cubicBezTo>
                  <a:cubicBezTo>
                    <a:pt x="228" y="354"/>
                    <a:pt x="204" y="359"/>
                    <a:pt x="180" y="359"/>
                  </a:cubicBezTo>
                  <a:cubicBezTo>
                    <a:pt x="155" y="359"/>
                    <a:pt x="131" y="354"/>
                    <a:pt x="110" y="345"/>
                  </a:cubicBezTo>
                  <a:cubicBezTo>
                    <a:pt x="88" y="336"/>
                    <a:pt x="69" y="323"/>
                    <a:pt x="52" y="307"/>
                  </a:cubicBezTo>
                  <a:cubicBezTo>
                    <a:pt x="36" y="290"/>
                    <a:pt x="23" y="271"/>
                    <a:pt x="14" y="249"/>
                  </a:cubicBezTo>
                  <a:cubicBezTo>
                    <a:pt x="5" y="228"/>
                    <a:pt x="0" y="204"/>
                    <a:pt x="0" y="179"/>
                  </a:cubicBezTo>
                  <a:cubicBezTo>
                    <a:pt x="0" y="155"/>
                    <a:pt x="5" y="131"/>
                    <a:pt x="14" y="109"/>
                  </a:cubicBezTo>
                  <a:cubicBezTo>
                    <a:pt x="23" y="88"/>
                    <a:pt x="36" y="68"/>
                    <a:pt x="52" y="52"/>
                  </a:cubicBezTo>
                  <a:cubicBezTo>
                    <a:pt x="69" y="36"/>
                    <a:pt x="88" y="23"/>
                    <a:pt x="110" y="14"/>
                  </a:cubicBezTo>
                  <a:cubicBezTo>
                    <a:pt x="131" y="5"/>
                    <a:pt x="155" y="0"/>
                    <a:pt x="180" y="0"/>
                  </a:cubicBezTo>
                  <a:cubicBezTo>
                    <a:pt x="204" y="0"/>
                    <a:pt x="228" y="5"/>
                    <a:pt x="250" y="14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id="{6AE94381-F17F-46F7-8DBD-1B03283119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4084" y="4335982"/>
            <a:ext cx="515937" cy="436563"/>
            <a:chOff x="575" y="2958"/>
            <a:chExt cx="325" cy="275"/>
          </a:xfrm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6A977378-A039-4203-9A3C-65C6B1C7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958"/>
              <a:ext cx="275" cy="188"/>
            </a:xfrm>
            <a:custGeom>
              <a:avLst/>
              <a:gdLst>
                <a:gd name="T0" fmla="*/ 76 w 76"/>
                <a:gd name="T1" fmla="*/ 52 h 52"/>
                <a:gd name="T2" fmla="*/ 0 w 76"/>
                <a:gd name="T3" fmla="*/ 52 h 52"/>
                <a:gd name="T4" fmla="*/ 0 w 76"/>
                <a:gd name="T5" fmla="*/ 4 h 52"/>
                <a:gd name="T6" fmla="*/ 4 w 76"/>
                <a:gd name="T7" fmla="*/ 0 h 52"/>
                <a:gd name="T8" fmla="*/ 72 w 76"/>
                <a:gd name="T9" fmla="*/ 0 h 52"/>
                <a:gd name="T10" fmla="*/ 76 w 76"/>
                <a:gd name="T11" fmla="*/ 4 h 52"/>
                <a:gd name="T12" fmla="*/ 76 w 7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lnTo>
                    <a:pt x="76" y="52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1FBF712F-1FD2-424D-8DF0-A864202D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3146"/>
              <a:ext cx="325" cy="87"/>
            </a:xfrm>
            <a:custGeom>
              <a:avLst/>
              <a:gdLst>
                <a:gd name="T0" fmla="*/ 83 w 90"/>
                <a:gd name="T1" fmla="*/ 0 h 24"/>
                <a:gd name="T2" fmla="*/ 7 w 90"/>
                <a:gd name="T3" fmla="*/ 0 h 24"/>
                <a:gd name="T4" fmla="*/ 1 w 90"/>
                <a:gd name="T5" fmla="*/ 19 h 24"/>
                <a:gd name="T6" fmla="*/ 5 w 90"/>
                <a:gd name="T7" fmla="*/ 24 h 24"/>
                <a:gd name="T8" fmla="*/ 85 w 90"/>
                <a:gd name="T9" fmla="*/ 24 h 24"/>
                <a:gd name="T10" fmla="*/ 89 w 90"/>
                <a:gd name="T11" fmla="*/ 19 h 24"/>
                <a:gd name="T12" fmla="*/ 83 w 9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4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8" y="24"/>
                    <a:pt x="90" y="21"/>
                    <a:pt x="89" y="19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E6D2DC2E-72E2-45FF-BB6A-84106F7D2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" y="3204"/>
              <a:ext cx="43" cy="0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48">
            <a:extLst>
              <a:ext uri="{FF2B5EF4-FFF2-40B4-BE49-F238E27FC236}">
                <a16:creationId xmlns:a16="http://schemas.microsoft.com/office/drawing/2014/main" id="{32F17750-B189-49C3-A535-6F5B09E29F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759" y="5236531"/>
            <a:ext cx="562587" cy="514157"/>
            <a:chOff x="-1396" y="1484"/>
            <a:chExt cx="1545" cy="1412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0E85E187-234A-4246-A446-7CCC337D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6" y="1619"/>
              <a:ext cx="1343" cy="1142"/>
            </a:xfrm>
            <a:custGeom>
              <a:avLst/>
              <a:gdLst>
                <a:gd name="T0" fmla="*/ 339 w 640"/>
                <a:gd name="T1" fmla="*/ 544 h 544"/>
                <a:gd name="T2" fmla="*/ 32 w 640"/>
                <a:gd name="T3" fmla="*/ 544 h 544"/>
                <a:gd name="T4" fmla="*/ 0 w 640"/>
                <a:gd name="T5" fmla="*/ 512 h 544"/>
                <a:gd name="T6" fmla="*/ 0 w 640"/>
                <a:gd name="T7" fmla="*/ 32 h 544"/>
                <a:gd name="T8" fmla="*/ 32 w 640"/>
                <a:gd name="T9" fmla="*/ 0 h 544"/>
                <a:gd name="T10" fmla="*/ 608 w 640"/>
                <a:gd name="T11" fmla="*/ 0 h 544"/>
                <a:gd name="T12" fmla="*/ 640 w 640"/>
                <a:gd name="T13" fmla="*/ 32 h 544"/>
                <a:gd name="T14" fmla="*/ 640 w 640"/>
                <a:gd name="T15" fmla="*/ 20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44">
                  <a:moveTo>
                    <a:pt x="339" y="544"/>
                  </a:moveTo>
                  <a:cubicBezTo>
                    <a:pt x="32" y="544"/>
                    <a:pt x="32" y="544"/>
                    <a:pt x="32" y="544"/>
                  </a:cubicBezTo>
                  <a:cubicBezTo>
                    <a:pt x="14" y="544"/>
                    <a:pt x="0" y="530"/>
                    <a:pt x="0" y="5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626" y="0"/>
                    <a:pt x="640" y="14"/>
                    <a:pt x="640" y="32"/>
                  </a:cubicBezTo>
                  <a:cubicBezTo>
                    <a:pt x="640" y="200"/>
                    <a:pt x="640" y="200"/>
                    <a:pt x="640" y="200"/>
                  </a:cubicBezTo>
                </a:path>
              </a:pathLst>
            </a:cu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5C69BDBF-DC8B-42E9-84C2-39EA6D07F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396" y="1955"/>
              <a:ext cx="1343" cy="0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Line 51">
              <a:extLst>
                <a:ext uri="{FF2B5EF4-FFF2-40B4-BE49-F238E27FC236}">
                  <a16:creationId xmlns:a16="http://schemas.microsoft.com/office/drawing/2014/main" id="{36C99B5A-DB46-4CCE-A768-4DE66815E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27" y="1484"/>
              <a:ext cx="0" cy="202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Line 52">
              <a:extLst>
                <a:ext uri="{FF2B5EF4-FFF2-40B4-BE49-F238E27FC236}">
                  <a16:creationId xmlns:a16="http://schemas.microsoft.com/office/drawing/2014/main" id="{5FD1BDC8-14FE-4AC4-A736-0E217086B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21" y="1484"/>
              <a:ext cx="0" cy="202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53">
              <a:extLst>
                <a:ext uri="{FF2B5EF4-FFF2-40B4-BE49-F238E27FC236}">
                  <a16:creationId xmlns:a16="http://schemas.microsoft.com/office/drawing/2014/main" id="{2F4C7717-4120-430C-A386-21E30049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3" y="2224"/>
              <a:ext cx="672" cy="672"/>
            </a:xfrm>
            <a:prstGeom prst="ellips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ine 54">
              <a:extLst>
                <a:ext uri="{FF2B5EF4-FFF2-40B4-BE49-F238E27FC236}">
                  <a16:creationId xmlns:a16="http://schemas.microsoft.com/office/drawing/2014/main" id="{335F83B2-01CB-45CB-8961-C6EB056BC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7" y="2358"/>
              <a:ext cx="0" cy="202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Line 55">
              <a:extLst>
                <a:ext uri="{FF2B5EF4-FFF2-40B4-BE49-F238E27FC236}">
                  <a16:creationId xmlns:a16="http://schemas.microsoft.com/office/drawing/2014/main" id="{FA21C379-E744-40D6-B221-791912B77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-187" y="2560"/>
              <a:ext cx="134" cy="134"/>
            </a:xfrm>
            <a:prstGeom prst="line">
              <a:avLst/>
            </a:prstGeom>
            <a:grpFill/>
            <a:ln w="1905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9155510A-76F5-4C0C-AAEF-5513EBADCC09}"/>
              </a:ext>
            </a:extLst>
          </p:cNvPr>
          <p:cNvGrpSpPr/>
          <p:nvPr/>
        </p:nvGrpSpPr>
        <p:grpSpPr>
          <a:xfrm>
            <a:off x="806438" y="2953577"/>
            <a:ext cx="756084" cy="509506"/>
            <a:chOff x="756633" y="2955498"/>
            <a:chExt cx="756084" cy="509506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459D30DF-C623-43B0-9CFC-0A13979C42C5}"/>
                </a:ext>
              </a:extLst>
            </p:cNvPr>
            <p:cNvGrpSpPr/>
            <p:nvPr/>
          </p:nvGrpSpPr>
          <p:grpSpPr>
            <a:xfrm>
              <a:off x="756633" y="2955498"/>
              <a:ext cx="323255" cy="399221"/>
              <a:chOff x="5259025" y="786611"/>
              <a:chExt cx="323255" cy="399221"/>
            </a:xfrm>
          </p:grpSpPr>
          <p:sp>
            <p:nvSpPr>
              <p:cNvPr id="52" name="Oval 64">
                <a:extLst>
                  <a:ext uri="{FF2B5EF4-FFF2-40B4-BE49-F238E27FC236}">
                    <a16:creationId xmlns:a16="http://schemas.microsoft.com/office/drawing/2014/main" id="{E6620867-FAE3-4F75-8549-5A430D0A6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6888" y="786611"/>
                <a:ext cx="208176" cy="207854"/>
              </a:xfrm>
              <a:prstGeom prst="ellips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65">
                <a:extLst>
                  <a:ext uri="{FF2B5EF4-FFF2-40B4-BE49-F238E27FC236}">
                    <a16:creationId xmlns:a16="http://schemas.microsoft.com/office/drawing/2014/main" id="{0769281E-4947-4CDC-B169-5848CB787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025" y="994465"/>
                <a:ext cx="323255" cy="191367"/>
              </a:xfrm>
              <a:custGeom>
                <a:avLst/>
                <a:gdLst>
                  <a:gd name="T0" fmla="*/ 610 w 610"/>
                  <a:gd name="T1" fmla="*/ 362 h 362"/>
                  <a:gd name="T2" fmla="*/ 610 w 610"/>
                  <a:gd name="T3" fmla="*/ 197 h 362"/>
                  <a:gd name="T4" fmla="*/ 305 w 610"/>
                  <a:gd name="T5" fmla="*/ 0 h 362"/>
                  <a:gd name="T6" fmla="*/ 0 w 610"/>
                  <a:gd name="T7" fmla="*/ 197 h 362"/>
                  <a:gd name="T8" fmla="*/ 0 w 610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362">
                    <a:moveTo>
                      <a:pt x="610" y="362"/>
                    </a:moveTo>
                    <a:cubicBezTo>
                      <a:pt x="610" y="362"/>
                      <a:pt x="610" y="250"/>
                      <a:pt x="610" y="197"/>
                    </a:cubicBezTo>
                    <a:cubicBezTo>
                      <a:pt x="610" y="88"/>
                      <a:pt x="473" y="0"/>
                      <a:pt x="305" y="0"/>
                    </a:cubicBezTo>
                    <a:cubicBezTo>
                      <a:pt x="137" y="0"/>
                      <a:pt x="0" y="88"/>
                      <a:pt x="0" y="197"/>
                    </a:cubicBezTo>
                    <a:cubicBezTo>
                      <a:pt x="0" y="242"/>
                      <a:pt x="0" y="362"/>
                      <a:pt x="0" y="362"/>
                    </a:cubicBezTo>
                  </a:path>
                </a:pathLst>
              </a:cu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6B98511E-94D4-45EF-8BD9-18198E79A2B8}"/>
                </a:ext>
              </a:extLst>
            </p:cNvPr>
            <p:cNvGrpSpPr/>
            <p:nvPr/>
          </p:nvGrpSpPr>
          <p:grpSpPr>
            <a:xfrm>
              <a:off x="1189462" y="2955498"/>
              <a:ext cx="323255" cy="399221"/>
              <a:chOff x="5664733" y="797531"/>
              <a:chExt cx="323255" cy="399221"/>
            </a:xfrm>
          </p:grpSpPr>
          <p:sp>
            <p:nvSpPr>
              <p:cNvPr id="62" name="Oval 64">
                <a:extLst>
                  <a:ext uri="{FF2B5EF4-FFF2-40B4-BE49-F238E27FC236}">
                    <a16:creationId xmlns:a16="http://schemas.microsoft.com/office/drawing/2014/main" id="{129B44E2-963E-4425-BD50-7C6E2B7F2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596" y="797531"/>
                <a:ext cx="208176" cy="207854"/>
              </a:xfrm>
              <a:prstGeom prst="ellipse">
                <a:avLst/>
              </a:pr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65">
                <a:extLst>
                  <a:ext uri="{FF2B5EF4-FFF2-40B4-BE49-F238E27FC236}">
                    <a16:creationId xmlns:a16="http://schemas.microsoft.com/office/drawing/2014/main" id="{CD228240-F1C3-44E8-861F-B5444DDD3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733" y="1005385"/>
                <a:ext cx="323255" cy="191367"/>
              </a:xfrm>
              <a:custGeom>
                <a:avLst/>
                <a:gdLst>
                  <a:gd name="T0" fmla="*/ 610 w 610"/>
                  <a:gd name="T1" fmla="*/ 362 h 362"/>
                  <a:gd name="T2" fmla="*/ 610 w 610"/>
                  <a:gd name="T3" fmla="*/ 197 h 362"/>
                  <a:gd name="T4" fmla="*/ 305 w 610"/>
                  <a:gd name="T5" fmla="*/ 0 h 362"/>
                  <a:gd name="T6" fmla="*/ 0 w 610"/>
                  <a:gd name="T7" fmla="*/ 197 h 362"/>
                  <a:gd name="T8" fmla="*/ 0 w 610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362">
                    <a:moveTo>
                      <a:pt x="610" y="362"/>
                    </a:moveTo>
                    <a:cubicBezTo>
                      <a:pt x="610" y="362"/>
                      <a:pt x="610" y="250"/>
                      <a:pt x="610" y="197"/>
                    </a:cubicBezTo>
                    <a:cubicBezTo>
                      <a:pt x="610" y="88"/>
                      <a:pt x="473" y="0"/>
                      <a:pt x="305" y="0"/>
                    </a:cubicBezTo>
                    <a:cubicBezTo>
                      <a:pt x="137" y="0"/>
                      <a:pt x="0" y="88"/>
                      <a:pt x="0" y="197"/>
                    </a:cubicBezTo>
                    <a:cubicBezTo>
                      <a:pt x="0" y="242"/>
                      <a:pt x="0" y="362"/>
                      <a:pt x="0" y="362"/>
                    </a:cubicBezTo>
                  </a:path>
                </a:pathLst>
              </a:custGeom>
              <a:grpFill/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BE2B56FC-2A0D-4A76-8397-B3455D5FB9B8}"/>
                </a:ext>
              </a:extLst>
            </p:cNvPr>
            <p:cNvGrpSpPr/>
            <p:nvPr/>
          </p:nvGrpSpPr>
          <p:grpSpPr>
            <a:xfrm>
              <a:off x="972657" y="3065783"/>
              <a:ext cx="323255" cy="399221"/>
              <a:chOff x="5411425" y="939011"/>
              <a:chExt cx="323255" cy="399221"/>
            </a:xfrm>
          </p:grpSpPr>
          <p:sp>
            <p:nvSpPr>
              <p:cNvPr id="60" name="Oval 64">
                <a:extLst>
                  <a:ext uri="{FF2B5EF4-FFF2-40B4-BE49-F238E27FC236}">
                    <a16:creationId xmlns:a16="http://schemas.microsoft.com/office/drawing/2014/main" id="{F8FCEF23-7459-420C-AA44-0AB15BFA2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9288" y="939011"/>
                <a:ext cx="208176" cy="207854"/>
              </a:xfrm>
              <a:prstGeom prst="ellipse">
                <a:avLst/>
              </a:prstGeom>
              <a:solidFill>
                <a:schemeClr val="bg1"/>
              </a:solidFill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CDB371E5-3AD6-48FE-840D-F75266CC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425" y="1146865"/>
                <a:ext cx="323255" cy="191367"/>
              </a:xfrm>
              <a:custGeom>
                <a:avLst/>
                <a:gdLst>
                  <a:gd name="T0" fmla="*/ 610 w 610"/>
                  <a:gd name="T1" fmla="*/ 362 h 362"/>
                  <a:gd name="T2" fmla="*/ 610 w 610"/>
                  <a:gd name="T3" fmla="*/ 197 h 362"/>
                  <a:gd name="T4" fmla="*/ 305 w 610"/>
                  <a:gd name="T5" fmla="*/ 0 h 362"/>
                  <a:gd name="T6" fmla="*/ 0 w 610"/>
                  <a:gd name="T7" fmla="*/ 197 h 362"/>
                  <a:gd name="T8" fmla="*/ 0 w 610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362">
                    <a:moveTo>
                      <a:pt x="610" y="362"/>
                    </a:moveTo>
                    <a:cubicBezTo>
                      <a:pt x="610" y="362"/>
                      <a:pt x="610" y="250"/>
                      <a:pt x="610" y="197"/>
                    </a:cubicBezTo>
                    <a:cubicBezTo>
                      <a:pt x="610" y="88"/>
                      <a:pt x="473" y="0"/>
                      <a:pt x="305" y="0"/>
                    </a:cubicBezTo>
                    <a:cubicBezTo>
                      <a:pt x="137" y="0"/>
                      <a:pt x="0" y="88"/>
                      <a:pt x="0" y="197"/>
                    </a:cubicBezTo>
                    <a:cubicBezTo>
                      <a:pt x="0" y="242"/>
                      <a:pt x="0" y="362"/>
                      <a:pt x="0" y="362"/>
                    </a:cubicBezTo>
                  </a:path>
                </a:pathLst>
              </a:custGeom>
              <a:solidFill>
                <a:schemeClr val="bg1"/>
              </a:solidFill>
              <a:ln w="1905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Rettangolo 45">
            <a:extLst>
              <a:ext uri="{FF2B5EF4-FFF2-40B4-BE49-F238E27FC236}">
                <a16:creationId xmlns:a16="http://schemas.microsoft.com/office/drawing/2014/main" id="{A2FE90BB-7810-4A3E-B57D-B7A05596059D}"/>
              </a:ext>
            </a:extLst>
          </p:cNvPr>
          <p:cNvSpPr/>
          <p:nvPr/>
        </p:nvSpPr>
        <p:spPr>
          <a:xfrm>
            <a:off x="1693605" y="2055042"/>
            <a:ext cx="9280979" cy="381836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sz="1867" dirty="0">
                <a:latin typeface="Calibri" panose="020F0502020204030204" pitchFamily="34" charset="0"/>
                <a:sym typeface="Wingdings" pitchFamily="2" charset="2"/>
              </a:rPr>
              <a:t>Popolazione italiana 15+ anni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043D526-CDEE-4660-B505-0D105829DBAF}"/>
              </a:ext>
            </a:extLst>
          </p:cNvPr>
          <p:cNvSpPr/>
          <p:nvPr/>
        </p:nvSpPr>
        <p:spPr>
          <a:xfrm>
            <a:off x="1693605" y="1700808"/>
            <a:ext cx="9280979" cy="38183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sz="1867" b="1" dirty="0">
                <a:solidFill>
                  <a:schemeClr val="bg2"/>
                </a:solidFill>
                <a:latin typeface="Calibri" panose="020F0502020204030204" pitchFamily="34" charset="0"/>
                <a:sym typeface="Wingdings" pitchFamily="2" charset="2"/>
              </a:rPr>
              <a:t>TARGET:</a:t>
            </a:r>
            <a:endParaRPr lang="it-IT" altLang="it-IT" sz="1867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FAE2D17-CECB-4C37-B5E9-E3FAE446FE49}"/>
              </a:ext>
            </a:extLst>
          </p:cNvPr>
          <p:cNvSpPr/>
          <p:nvPr/>
        </p:nvSpPr>
        <p:spPr>
          <a:xfrm>
            <a:off x="1693605" y="3080799"/>
            <a:ext cx="9048703" cy="600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it-IT" altLang="it-IT" dirty="0">
                <a:latin typeface="Calibri" panose="020F0502020204030204" pitchFamily="34" charset="0"/>
                <a:sym typeface="Wingdings" pitchFamily="2" charset="2"/>
              </a:rPr>
              <a:t>rappresentative per genere, età, area geografica, ampiezza centro, professione e titolo di studio </a:t>
            </a:r>
            <a:r>
              <a:rPr lang="it-IT" altLang="it-IT" sz="1400" i="1" dirty="0">
                <a:latin typeface="Calibri" panose="020F0502020204030204" pitchFamily="34" charset="0"/>
                <a:sym typeface="Wingdings" pitchFamily="2" charset="2"/>
              </a:rPr>
              <a:t>(universo di riferimento: 51.692.775 persone; fonte: Istat)</a:t>
            </a:r>
            <a:endParaRPr lang="it-IT" altLang="it-IT" i="1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9" name="Segnaposto numero diapositiva 4">
            <a:extLst>
              <a:ext uri="{FF2B5EF4-FFF2-40B4-BE49-F238E27FC236}">
                <a16:creationId xmlns:a16="http://schemas.microsoft.com/office/drawing/2014/main" id="{B1C914E0-E32C-4B95-8CFC-8DD4E158F60A}"/>
              </a:ext>
            </a:extLst>
          </p:cNvPr>
          <p:cNvSpPr txBox="1">
            <a:spLocks/>
          </p:cNvSpPr>
          <p:nvPr/>
        </p:nvSpPr>
        <p:spPr>
          <a:xfrm>
            <a:off x="479376" y="6294512"/>
            <a:ext cx="360037" cy="2308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b="1" i="0" dirty="0">
                <a:solidFill>
                  <a:srgbClr val="002554"/>
                </a:solidFill>
                <a:latin typeface="+mj-lt"/>
              </a:rPr>
              <a:t>3 ‒ </a:t>
            </a:r>
          </a:p>
        </p:txBody>
      </p:sp>
    </p:spTree>
    <p:extLst>
      <p:ext uri="{BB962C8B-B14F-4D97-AF65-F5344CB8AC3E}">
        <p14:creationId xmlns:p14="http://schemas.microsoft.com/office/powerpoint/2010/main" val="186998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2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6FC119-DA10-4709-B2E6-3EE113B5E2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4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864CF1A-4F4F-404C-968B-57AE25CB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it-IT" dirty="0"/>
              <a:t>KEY POINTS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161216A8-F195-4012-869A-0D5133689B47}"/>
              </a:ext>
            </a:extLst>
          </p:cNvPr>
          <p:cNvSpPr txBox="1">
            <a:spLocks/>
          </p:cNvSpPr>
          <p:nvPr/>
        </p:nvSpPr>
        <p:spPr>
          <a:xfrm>
            <a:off x="119336" y="836712"/>
            <a:ext cx="11809311" cy="5844732"/>
          </a:xfrm>
          <a:prstGeom prst="rect">
            <a:avLst/>
          </a:prstGeom>
        </p:spPr>
        <p:txBody>
          <a:bodyPr vert="horz" lIns="0" tIns="45720" rIns="0" bIns="45720" rtlCol="0" anchor="t"/>
          <a:lstStyle>
            <a:defPPr>
              <a:defRPr lang="fr-FR"/>
            </a:defPPr>
            <a:lvl1pPr marL="0" algn="r" defTabSz="914400" rtl="0" eaLnBrk="1" latinLnBrk="0" hangingPunct="1">
              <a:defRPr sz="900" b="1" kern="120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rgbClr val="009D9C"/>
                </a:solidFill>
                <a:latin typeface="Arial"/>
              </a:rPr>
              <a:t>Fruizione audiovisiva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: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se durante la quarantena 1 italiano su 2 dichiarava di aver dedicato quotidianamente più tempo al consumo di contenuti audiovisivi, 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negli ultimi 12 mesi tale fenomeno sembra essersi ridimensionato ed interessare circa 2 italiani su 5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. Si riscontra inoltre una forte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propensione a tornare al cinema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: il 39% pensa che lo farà al più presto.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endParaRPr lang="it-IT" sz="1600" dirty="0">
              <a:solidFill>
                <a:srgbClr val="2F469C">
                  <a:lumMod val="75000"/>
                </a:srgbClr>
              </a:solidFill>
              <a:latin typeface="Arial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rgbClr val="009D9C"/>
                </a:solidFill>
                <a:latin typeface="Arial"/>
              </a:rPr>
              <a:t>Incidenza e atti di pirateria</a:t>
            </a:r>
            <a:r>
              <a:rPr lang="it-IT" sz="1600" b="0" dirty="0">
                <a:solidFill>
                  <a:srgbClr val="009D9C"/>
                </a:solidFill>
                <a:latin typeface="Arial"/>
              </a:rPr>
              <a:t>: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in leggera flessione rispetto al periodo di lockdown 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l’incidenza complessiva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della pirateria che si attesta intorno 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al 38%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(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in linea con i dati </a:t>
            </a:r>
            <a:r>
              <a:rPr lang="it-IT" sz="1600" dirty="0" err="1">
                <a:solidFill>
                  <a:srgbClr val="2F469C">
                    <a:lumMod val="75000"/>
                  </a:srgbClr>
                </a:solidFill>
                <a:latin typeface="Arial"/>
              </a:rPr>
              <a:t>pre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Arial"/>
              </a:rPr>
              <a:t>-pandemia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). </a:t>
            </a:r>
            <a:r>
              <a:rPr lang="it-IT" sz="160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In forte calo il numero di atti illeciti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, addirittura inferiori rispetto a un bimestre medio del 2019. Più nello specifico, sono i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film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 (seguiti dalle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serie/fiction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) su cui si riscontra una più marcata flessione della pirateria, non solo nell’ultimo anno ma anche con uno sguardo alla situazione </a:t>
            </a:r>
            <a:r>
              <a:rPr lang="it-IT" sz="1600" b="0" dirty="0" err="1">
                <a:solidFill>
                  <a:srgbClr val="2F469C">
                    <a:lumMod val="75000"/>
                  </a:srgbClr>
                </a:solidFill>
                <a:latin typeface="Arial"/>
              </a:rPr>
              <a:t>pre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-pandemica. Al contrario la pirateria di sport live appare rinvigorita dopo lo stop forzato di un anno fa. A livello di modalità, il calo (di incidenza e numero di atti) riguarda soprattutto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pirateria fisica e indiretta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, mentre quella digitale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è in crescita del 4%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rispetto al 2019, si registra solo una flessione nelle sue componenti di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download e streaming, ma non IPTV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Arial"/>
              </a:rPr>
              <a:t>. </a:t>
            </a:r>
            <a:r>
              <a:rPr lang="it-IT" sz="1600" b="0" u="sng" dirty="0">
                <a:solidFill>
                  <a:srgbClr val="2F469C">
                    <a:lumMod val="75000"/>
                  </a:srgbClr>
                </a:solidFill>
                <a:latin typeface="Arial"/>
              </a:rPr>
              <a:t>Tra i pirati, nonostante si osservi un aumento della consapevolezza della gravità e dell’illegalità delle proprie azioni, diminuisce la probabilità percepita di essere scoperti e puniti da parte dell’autorità competente.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endParaRPr lang="it-IT" sz="1600" b="0" u="sng" dirty="0">
              <a:solidFill>
                <a:srgbClr val="2F469C">
                  <a:lumMod val="75000"/>
                </a:srgbClr>
              </a:solidFill>
              <a:latin typeface="Arial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2"/>
                </a:solidFill>
                <a:latin typeface="+mn-lt"/>
              </a:rPr>
              <a:t>IPTV illecite</a:t>
            </a:r>
            <a:r>
              <a:rPr lang="it-IT" sz="1600" b="0" dirty="0">
                <a:solidFill>
                  <a:schemeClr val="tx2"/>
                </a:solidFill>
                <a:latin typeface="+mn-lt"/>
              </a:rPr>
              <a:t>: </a:t>
            </a:r>
            <a:r>
              <a:rPr lang="it-IT" sz="1600" dirty="0">
                <a:latin typeface="+mn-lt"/>
              </a:rPr>
              <a:t>in controtendenza, si osserva una </a:t>
            </a:r>
            <a:r>
              <a:rPr lang="it-IT" sz="1600" u="sng" dirty="0">
                <a:latin typeface="+mn-lt"/>
              </a:rPr>
              <a:t>crescita</a:t>
            </a:r>
            <a:r>
              <a:rPr lang="it-IT" sz="1600" dirty="0">
                <a:latin typeface="+mn-lt"/>
              </a:rPr>
              <a:t> nel numero di chi ha fruito almeno una volta di IPTV illecite</a:t>
            </a:r>
            <a:r>
              <a:rPr lang="it-IT" sz="1600" b="0" dirty="0">
                <a:latin typeface="+mn-lt"/>
              </a:rPr>
              <a:t>, che raggiunge il </a:t>
            </a:r>
            <a:r>
              <a:rPr lang="it-IT" sz="1600" dirty="0">
                <a:latin typeface="+mn-lt"/>
              </a:rPr>
              <a:t>21%</a:t>
            </a:r>
            <a:r>
              <a:rPr lang="it-IT" sz="1600" b="0" dirty="0">
                <a:latin typeface="+mn-lt"/>
              </a:rPr>
              <a:t> della popolazione. </a:t>
            </a:r>
            <a:r>
              <a:rPr lang="it-IT" sz="1600" dirty="0">
                <a:latin typeface="+mn-lt"/>
              </a:rPr>
              <a:t>1 fruitore su 5 dichiara di possedere un abbonamento ad IPTV illecite</a:t>
            </a:r>
            <a:r>
              <a:rPr lang="it-IT" sz="1600" b="0" dirty="0">
                <a:latin typeface="+mn-lt"/>
              </a:rPr>
              <a:t>, dato in calo rispetto al periodo di lockdown 2020. In linea con quanto rilevato durante la quarantena, </a:t>
            </a:r>
            <a:r>
              <a:rPr lang="it-IT" sz="1600" b="0" u="sng" dirty="0">
                <a:latin typeface="+mn-lt"/>
              </a:rPr>
              <a:t>la percezione dell’illegalità di questa modalità di fruizione audiovisiva è molto bassa</a:t>
            </a:r>
            <a:r>
              <a:rPr lang="it-IT" sz="1600" b="0" dirty="0">
                <a:latin typeface="+mn-lt"/>
              </a:rPr>
              <a:t>: soltanto il 37% dei fruitori di IPTV ritiene che si tratti di una forma di pirateria.</a:t>
            </a:r>
          </a:p>
          <a:p>
            <a:pPr lvl="0" algn="just">
              <a:defRPr/>
            </a:pPr>
            <a:endParaRPr lang="it-IT" sz="1600" b="0" dirty="0">
              <a:solidFill>
                <a:srgbClr val="2F469C">
                  <a:lumMod val="75000"/>
                </a:srgbClr>
              </a:solidFill>
              <a:latin typeface="+mn-lt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  <a:defRPr/>
            </a:pPr>
            <a:r>
              <a:rPr lang="it-IT" sz="1600" dirty="0">
                <a:solidFill>
                  <a:srgbClr val="009D9C"/>
                </a:solidFill>
                <a:latin typeface="+mn-lt"/>
              </a:rPr>
              <a:t>Nuovi abbonamenti legali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+mn-lt"/>
              </a:rPr>
              <a:t>: </a:t>
            </a:r>
            <a:r>
              <a:rPr lang="it-IT" sz="1600" dirty="0">
                <a:solidFill>
                  <a:srgbClr val="2F469C">
                    <a:lumMod val="75000"/>
                  </a:srgbClr>
                </a:solidFill>
                <a:latin typeface="+mn-lt"/>
              </a:rPr>
              <a:t>prosegue la crescita anche della sottoscrizione di offerte legali </a:t>
            </a:r>
            <a:r>
              <a:rPr lang="it-IT" sz="1600" b="0" dirty="0">
                <a:solidFill>
                  <a:srgbClr val="2F469C">
                    <a:lumMod val="75000"/>
                  </a:srgbClr>
                </a:solidFill>
                <a:latin typeface="+mn-lt"/>
              </a:rPr>
              <a:t>di contenuti audiovisivi a pagamento.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298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4AE023A-2FA6-4854-A438-52C1A308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8892" y="3287"/>
            <a:ext cx="2047035" cy="4508927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64CD80A-5AB6-420F-A9EC-7A2CAF3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3065006"/>
          </a:xfrm>
        </p:spPr>
        <p:txBody>
          <a:bodyPr/>
          <a:lstStyle/>
          <a:p>
            <a:r>
              <a:rPr lang="it-IT" dirty="0"/>
              <a:t>FRUIZIONE AUDIOVISIVA E CONSUMI CULTURALI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FD21B-EF92-436F-B2C8-3365C1DD88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5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1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F81FFD-075A-4ABB-9745-0F59E51BF7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6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AE0994D5-FF2A-4B2D-8301-60AE5840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867930"/>
          </a:xfrm>
        </p:spPr>
        <p:txBody>
          <a:bodyPr/>
          <a:lstStyle/>
          <a:p>
            <a:r>
              <a:rPr lang="it-IT" dirty="0"/>
              <a:t>abitudini POST-quarantena: IL 39% DICHIARA DI </a:t>
            </a:r>
            <a:br>
              <a:rPr lang="it-IT" dirty="0"/>
            </a:br>
            <a:r>
              <a:rPr lang="it-IT" dirty="0"/>
              <a:t>VOLER TORNARE AL PIù PRESTO AL CINEMA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CCB3E03-C9CB-47A2-A295-90FBC8AF73F7}"/>
              </a:ext>
            </a:extLst>
          </p:cNvPr>
          <p:cNvSpPr/>
          <p:nvPr/>
        </p:nvSpPr>
        <p:spPr>
          <a:xfrm>
            <a:off x="1350935" y="1476073"/>
            <a:ext cx="661727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Alla luce delle recenti riaperture possibili in zona gialla, direbbe che andare al cinema, a teatro, al museo, ad un concerto sia oggi per lei ...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EDDDDC5-DCE4-4EFF-A0C5-5C536FA1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431928"/>
              </p:ext>
            </p:extLst>
          </p:nvPr>
        </p:nvGraphicFramePr>
        <p:xfrm>
          <a:off x="875420" y="1801179"/>
          <a:ext cx="9260207" cy="471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395C46-8A43-456E-B4E1-B6110A30628E}"/>
              </a:ext>
            </a:extLst>
          </p:cNvPr>
          <p:cNvSpPr txBox="1"/>
          <p:nvPr/>
        </p:nvSpPr>
        <p:spPr>
          <a:xfrm>
            <a:off x="8292244" y="1628800"/>
            <a:ext cx="16298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</a:rPr>
              <a:t>DA FARE IL PRIMA POSSIBILE</a:t>
            </a:r>
          </a:p>
          <a:p>
            <a:pPr algn="ctr"/>
            <a:r>
              <a:rPr lang="it-IT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it-IT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prioritario+importante</a:t>
            </a:r>
            <a:r>
              <a:rPr lang="it-IT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991B478-643F-498D-9393-80BA9AA408D6}"/>
              </a:ext>
            </a:extLst>
          </p:cNvPr>
          <p:cNvGrpSpPr/>
          <p:nvPr/>
        </p:nvGrpSpPr>
        <p:grpSpPr>
          <a:xfrm>
            <a:off x="8733938" y="2276872"/>
            <a:ext cx="972109" cy="3312368"/>
            <a:chOff x="8913958" y="2276872"/>
            <a:chExt cx="972109" cy="3312368"/>
          </a:xfrm>
        </p:grpSpPr>
        <p:sp>
          <p:nvSpPr>
            <p:cNvPr id="3" name="Rettangolo con due angoli in diagonale arrotondati 2">
              <a:extLst>
                <a:ext uri="{FF2B5EF4-FFF2-40B4-BE49-F238E27FC236}">
                  <a16:creationId xmlns:a16="http://schemas.microsoft.com/office/drawing/2014/main" id="{DF689DF9-73B0-4BEB-A6F0-7C93A02C6C12}"/>
                </a:ext>
              </a:extLst>
            </p:cNvPr>
            <p:cNvSpPr/>
            <p:nvPr/>
          </p:nvSpPr>
          <p:spPr>
            <a:xfrm>
              <a:off x="8913958" y="2276872"/>
              <a:ext cx="818445" cy="3312368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99A4E783-F776-4D35-B346-D648EAE9FFF3}"/>
                </a:ext>
              </a:extLst>
            </p:cNvPr>
            <p:cNvSpPr txBox="1"/>
            <p:nvPr/>
          </p:nvSpPr>
          <p:spPr>
            <a:xfrm>
              <a:off x="8985967" y="2348880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39%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05EB1666-7EF9-44EA-B1F6-B46FDC85146E}"/>
                </a:ext>
              </a:extLst>
            </p:cNvPr>
            <p:cNvSpPr txBox="1"/>
            <p:nvPr/>
          </p:nvSpPr>
          <p:spPr>
            <a:xfrm>
              <a:off x="8985967" y="3266385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36%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A49BA42-BFD9-4502-B25E-59817C608649}"/>
                </a:ext>
              </a:extLst>
            </p:cNvPr>
            <p:cNvSpPr txBox="1"/>
            <p:nvPr/>
          </p:nvSpPr>
          <p:spPr>
            <a:xfrm>
              <a:off x="8985967" y="4185084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28%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87CF040-234B-4AF4-8ED3-5369AB4B2966}"/>
                </a:ext>
              </a:extLst>
            </p:cNvPr>
            <p:cNvSpPr txBox="1"/>
            <p:nvPr/>
          </p:nvSpPr>
          <p:spPr>
            <a:xfrm>
              <a:off x="8985967" y="5039888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28%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5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261AC4E4-ED30-4173-9B77-C942F9184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109250"/>
              </p:ext>
            </p:extLst>
          </p:nvPr>
        </p:nvGraphicFramePr>
        <p:xfrm>
          <a:off x="6727694" y="1984383"/>
          <a:ext cx="5711495" cy="428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7</a:t>
            </a:fld>
            <a:r>
              <a:rPr lang="en-GB" dirty="0"/>
              <a:t> ‒ </a:t>
            </a:r>
          </a:p>
        </p:txBody>
      </p: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3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1255728"/>
          </a:xfrm>
        </p:spPr>
        <p:txBody>
          <a:bodyPr/>
          <a:lstStyle/>
          <a:p>
            <a:r>
              <a:rPr lang="it-IT" dirty="0"/>
              <a:t>abitudini POST-quarantena: SI CONFERMA </a:t>
            </a:r>
            <a:br>
              <a:rPr lang="it-IT" dirty="0"/>
            </a:br>
            <a:r>
              <a:rPr lang="it-IT" dirty="0"/>
              <a:t>UN aumento della fruizione audiovisiva</a:t>
            </a:r>
            <a:br>
              <a:rPr lang="it-IT" dirty="0"/>
            </a:br>
            <a:endParaRPr lang="it-IT" i="1" dirty="0"/>
          </a:p>
        </p:txBody>
      </p:sp>
      <p:graphicFrame>
        <p:nvGraphicFramePr>
          <p:cNvPr id="82" name="Chart 13">
            <a:extLst>
              <a:ext uri="{FF2B5EF4-FFF2-40B4-BE49-F238E27FC236}">
                <a16:creationId xmlns:a16="http://schemas.microsoft.com/office/drawing/2014/main" id="{E6553996-39FB-461A-B03E-B02AB4788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821980"/>
              </p:ext>
            </p:extLst>
          </p:nvPr>
        </p:nvGraphicFramePr>
        <p:xfrm>
          <a:off x="498557" y="2337362"/>
          <a:ext cx="4023511" cy="357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DFBB0BD0-BD39-4265-A4B2-A6CFD1540A8E}"/>
              </a:ext>
            </a:extLst>
          </p:cNvPr>
          <p:cNvSpPr txBox="1"/>
          <p:nvPr/>
        </p:nvSpPr>
        <p:spPr>
          <a:xfrm>
            <a:off x="-3067" y="4545132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Circa lo stesso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894C4D64-7EE0-4D10-A4A6-031F10304856}"/>
              </a:ext>
            </a:extLst>
          </p:cNvPr>
          <p:cNvSpPr txBox="1"/>
          <p:nvPr/>
        </p:nvSpPr>
        <p:spPr>
          <a:xfrm>
            <a:off x="3438865" y="3531708"/>
            <a:ext cx="238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Più tempo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F47461A9-C73D-49F2-A1A1-E1F91020E572}"/>
              </a:ext>
            </a:extLst>
          </p:cNvPr>
          <p:cNvSpPr txBox="1"/>
          <p:nvPr/>
        </p:nvSpPr>
        <p:spPr>
          <a:xfrm>
            <a:off x="1523875" y="5549178"/>
            <a:ext cx="197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/>
                </a:solidFill>
              </a:rPr>
              <a:t>Meno tempo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8341396-3FC2-49F0-B6B2-EAA0FD20DB72}"/>
              </a:ext>
            </a:extLst>
          </p:cNvPr>
          <p:cNvSpPr/>
          <p:nvPr/>
        </p:nvSpPr>
        <p:spPr>
          <a:xfrm>
            <a:off x="318151" y="1517883"/>
            <a:ext cx="571149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Confrontando le sue attuali abitudini, rispetto ad un anno fa prima della pandemia, direbbe di dedicare più tempo alla fruizione di contenuti audiovisivi in generale?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AE9CD1E-A4BC-4EBF-A5DF-9ECAFBABADA6}"/>
              </a:ext>
            </a:extLst>
          </p:cNvPr>
          <p:cNvSpPr/>
          <p:nvPr/>
        </p:nvSpPr>
        <p:spPr>
          <a:xfrm>
            <a:off x="7794310" y="1517883"/>
            <a:ext cx="380202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Quante ore direbbe di dedicare di più ogni giorno a questa attività rispetto ad un anno fa, prima della pandemia?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1CCE769-888C-41CB-AF6C-5C6155BBC50C}"/>
              </a:ext>
            </a:extLst>
          </p:cNvPr>
          <p:cNvSpPr/>
          <p:nvPr/>
        </p:nvSpPr>
        <p:spPr>
          <a:xfrm>
            <a:off x="7320136" y="2677977"/>
            <a:ext cx="4784488" cy="323530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</p:txBody>
      </p:sp>
      <p:cxnSp>
        <p:nvCxnSpPr>
          <p:cNvPr id="17" name="Connecteur droit 22">
            <a:extLst>
              <a:ext uri="{FF2B5EF4-FFF2-40B4-BE49-F238E27FC236}">
                <a16:creationId xmlns:a16="http://schemas.microsoft.com/office/drawing/2014/main" id="{C1893D66-313C-401E-9CE0-F18D9F121A75}"/>
              </a:ext>
            </a:extLst>
          </p:cNvPr>
          <p:cNvCxnSpPr>
            <a:cxnSpLocks/>
          </p:cNvCxnSpPr>
          <p:nvPr/>
        </p:nvCxnSpPr>
        <p:spPr>
          <a:xfrm>
            <a:off x="6276020" y="3170499"/>
            <a:ext cx="1044116" cy="0"/>
          </a:xfrm>
          <a:prstGeom prst="line">
            <a:avLst/>
          </a:prstGeom>
          <a:ln w="12700">
            <a:solidFill>
              <a:schemeClr val="tx2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1">
            <a:extLst>
              <a:ext uri="{FF2B5EF4-FFF2-40B4-BE49-F238E27FC236}">
                <a16:creationId xmlns:a16="http://schemas.microsoft.com/office/drawing/2014/main" id="{03530067-2C66-4746-BA87-E8AC8621B493}"/>
              </a:ext>
            </a:extLst>
          </p:cNvPr>
          <p:cNvSpPr/>
          <p:nvPr/>
        </p:nvSpPr>
        <p:spPr>
          <a:xfrm>
            <a:off x="5380235" y="3176980"/>
            <a:ext cx="1431529" cy="11095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52%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</a:rPr>
              <a:t>Durante la quarantena 2020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15CE35-6045-4B21-AEEF-8A80D6620D59}"/>
              </a:ext>
            </a:extLst>
          </p:cNvPr>
          <p:cNvSpPr txBox="1"/>
          <p:nvPr/>
        </p:nvSpPr>
        <p:spPr>
          <a:xfrm>
            <a:off x="7284132" y="5605507"/>
            <a:ext cx="524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2"/>
                </a:solidFill>
              </a:rPr>
              <a:t>Base: ha dedicato più tempo alla fruizione audiovisiva, 38%</a:t>
            </a:r>
          </a:p>
        </p:txBody>
      </p:sp>
    </p:spTree>
    <p:extLst>
      <p:ext uri="{BB962C8B-B14F-4D97-AF65-F5344CB8AC3E}">
        <p14:creationId xmlns:p14="http://schemas.microsoft.com/office/powerpoint/2010/main" val="375851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FA31A71-78DA-496B-8D6F-77187BA46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241" y="2132856"/>
            <a:ext cx="3622267" cy="326262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19F0BCBB-BC7F-47EB-8765-E4413D6995B5}"/>
              </a:ext>
            </a:extLst>
          </p:cNvPr>
          <p:cNvSpPr/>
          <p:nvPr/>
        </p:nvSpPr>
        <p:spPr>
          <a:xfrm flipH="1">
            <a:off x="6409976" y="1539641"/>
            <a:ext cx="4257020" cy="447842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50000">
                <a:srgbClr val="000000">
                  <a:alpha val="0"/>
                </a:srgb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5D17DF-7D12-479C-BBBA-D4FDEC165DBC}"/>
              </a:ext>
            </a:extLst>
          </p:cNvPr>
          <p:cNvSpPr txBox="1"/>
          <p:nvPr/>
        </p:nvSpPr>
        <p:spPr>
          <a:xfrm>
            <a:off x="1739515" y="3982984"/>
            <a:ext cx="49325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+mj-lt"/>
              </a:rPr>
              <a:t>STIMA DEI NUOVI SOTTOSCRITTORI </a:t>
            </a:r>
            <a:br>
              <a:rPr lang="it-IT" sz="1600" b="1" dirty="0">
                <a:solidFill>
                  <a:schemeClr val="tx2"/>
                </a:solidFill>
                <a:latin typeface="+mj-lt"/>
              </a:rPr>
            </a:br>
            <a:r>
              <a:rPr lang="it-IT" sz="1600" b="1" dirty="0">
                <a:solidFill>
                  <a:schemeClr val="tx2"/>
                </a:solidFill>
                <a:latin typeface="+mj-lt"/>
              </a:rPr>
              <a:t>DI ABBONAMENTI A PIATTAFORME </a:t>
            </a:r>
            <a:br>
              <a:rPr lang="it-IT" sz="1600" b="1" dirty="0">
                <a:solidFill>
                  <a:schemeClr val="tx2"/>
                </a:solidFill>
                <a:latin typeface="+mj-lt"/>
              </a:rPr>
            </a:br>
            <a:r>
              <a:rPr lang="it-IT" sz="1600" b="1" dirty="0">
                <a:solidFill>
                  <a:schemeClr val="tx2"/>
                </a:solidFill>
                <a:latin typeface="+mj-lt"/>
              </a:rPr>
              <a:t>ON DEMAND LEGALI NEGLI ULTIMI 12 MESI</a:t>
            </a:r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ZoneTexte 13">
            <a:extLst>
              <a:ext uri="{FF2B5EF4-FFF2-40B4-BE49-F238E27FC236}">
                <a16:creationId xmlns:a16="http://schemas.microsoft.com/office/drawing/2014/main" id="{09A305B1-81F1-4371-840F-F7B5A723B049}"/>
              </a:ext>
            </a:extLst>
          </p:cNvPr>
          <p:cNvSpPr txBox="1"/>
          <p:nvPr/>
        </p:nvSpPr>
        <p:spPr>
          <a:xfrm>
            <a:off x="1739516" y="2384884"/>
            <a:ext cx="3183564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600" b="1" dirty="0">
                <a:solidFill>
                  <a:schemeClr val="tx2"/>
                </a:solidFill>
              </a:rPr>
              <a:t>~30%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6DF7B0-C1CB-4C9E-B022-53587324F8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8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146DD01-C7C0-4FCD-A323-7683D366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867930"/>
          </a:xfrm>
        </p:spPr>
        <p:txBody>
          <a:bodyPr/>
          <a:lstStyle/>
          <a:p>
            <a:r>
              <a:rPr lang="it-IT" dirty="0"/>
              <a:t>30% i nuovi abbonati a piattaforme </a:t>
            </a:r>
            <a:br>
              <a:rPr lang="it-IT" dirty="0"/>
            </a:br>
            <a:r>
              <a:rPr lang="it-IT" dirty="0"/>
              <a:t>on demand ufficiali</a:t>
            </a:r>
          </a:p>
        </p:txBody>
      </p:sp>
      <p:cxnSp>
        <p:nvCxnSpPr>
          <p:cNvPr id="16" name="Connecteur droit 9">
            <a:extLst>
              <a:ext uri="{FF2B5EF4-FFF2-40B4-BE49-F238E27FC236}">
                <a16:creationId xmlns:a16="http://schemas.microsoft.com/office/drawing/2014/main" id="{C53E0F5F-5C01-48B8-ACDC-4818D4496ABB}"/>
              </a:ext>
            </a:extLst>
          </p:cNvPr>
          <p:cNvCxnSpPr>
            <a:cxnSpLocks/>
          </p:cNvCxnSpPr>
          <p:nvPr/>
        </p:nvCxnSpPr>
        <p:spPr>
          <a:xfrm>
            <a:off x="1741029" y="3866367"/>
            <a:ext cx="306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4AE023A-2FA6-4854-A438-52C1A3083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8892" y="3287"/>
            <a:ext cx="2047035" cy="4508927"/>
          </a:xfrm>
        </p:spPr>
        <p:txBody>
          <a:bodyPr/>
          <a:lstStyle/>
          <a:p>
            <a:r>
              <a:rPr lang="it-IT" dirty="0"/>
              <a:t>2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64CD80A-5AB6-420F-A9EC-7A2CAF3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546021"/>
            <a:ext cx="7551996" cy="849015"/>
          </a:xfrm>
        </p:spPr>
        <p:txBody>
          <a:bodyPr/>
          <a:lstStyle/>
          <a:p>
            <a:r>
              <a:rPr lang="it-IT" dirty="0"/>
              <a:t>PIRATERIA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FD21B-EF92-436F-B2C8-3365C1DD88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9</a:t>
            </a:fld>
            <a:r>
              <a:rPr lang="en-GB"/>
              <a:t> ‒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788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Ul35ef79utSlUr1jbcf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lBiS.Be1akW5K0zHO2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36x1reOPPsKzs3Hbzf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G3ygldpp7KrqE77Ne.6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6" ma:contentTypeDescription="Create a new document." ma:contentTypeScope="" ma:versionID="5a25462a6051fd44c8b6fecdb0076c96">
  <xsd:schema xmlns:xsd="http://www.w3.org/2001/XMLSchema" xmlns:xs="http://www.w3.org/2001/XMLSchema" xmlns:p="http://schemas.microsoft.com/office/2006/metadata/properties" xmlns:ns2="85c76272-7e4d-4f8f-89d1-3b227e52ef43" xmlns:ns3="a1549414-1dcc-402f-ba9b-44c1b3f5d57c" targetNamespace="http://schemas.microsoft.com/office/2006/metadata/properties" ma:root="true" ma:fieldsID="6936dcceafec7982565e6ff282441213" ns2:_="" ns3:_="">
    <xsd:import namespace="85c76272-7e4d-4f8f-89d1-3b227e52ef43"/>
    <xsd:import namespace="a1549414-1dcc-402f-ba9b-44c1b3f5d5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49414-1dcc-402f-ba9b-44c1b3f5d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0ACA2A-D828-4FD0-94B1-4280FB489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1A726-3EE4-4418-9FB5-3B40BFAD9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a1549414-1dcc-402f-ba9b-44c1b3f5d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73E1C-6E32-4541-930D-84486C0D165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1549414-1dcc-402f-ba9b-44c1b3f5d57c"/>
    <ds:schemaRef ds:uri="85c76272-7e4d-4f8f-89d1-3b227e52ef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19765</TotalTime>
  <Words>2043</Words>
  <Application>Microsoft Office PowerPoint</Application>
  <PresentationFormat>Widescreen</PresentationFormat>
  <Paragraphs>405</Paragraphs>
  <Slides>30</Slides>
  <Notes>1</Notes>
  <HiddenSlides>7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 Black</vt:lpstr>
      <vt:lpstr>HelveticaNeueLT Std Lt Cn</vt:lpstr>
      <vt:lpstr>Wingdings</vt:lpstr>
      <vt:lpstr>Arial</vt:lpstr>
      <vt:lpstr>Calibri</vt:lpstr>
      <vt:lpstr>IPSOS - Classical Template - 16x9</vt:lpstr>
      <vt:lpstr>Diapositive think-cell</vt:lpstr>
      <vt:lpstr>Presentazione standard di PowerPoint</vt:lpstr>
      <vt:lpstr>obiettivo</vt:lpstr>
      <vt:lpstr>TARGET, campione E Metodologia</vt:lpstr>
      <vt:lpstr>KEY POINTS</vt:lpstr>
      <vt:lpstr>FRUIZIONE AUDIOVISIVA E CONSUMI CULTURALI</vt:lpstr>
      <vt:lpstr>abitudini POST-quarantena: IL 39% DICHIARA DI  VOLER TORNARE AL PIù PRESTO AL CINEMA</vt:lpstr>
      <vt:lpstr>abitudini POST-quarantena: SI CONFERMA  UN aumento della fruizione audiovisiva </vt:lpstr>
      <vt:lpstr>30% i nuovi abbonati a piattaforme  on demand ufficiali</vt:lpstr>
      <vt:lpstr>PIRATERIA</vt:lpstr>
      <vt:lpstr>LA PIRATERIA AUDIOVISIVA IN ITALIA</vt:lpstr>
      <vt:lpstr>IL PROFILO dEi PIRATI</vt:lpstr>
      <vt:lpstr>IN FLESSIONE L’INCIDENZA DELLA PIRTERIA DI FILM E SERIE; DINAMICA OPPOSTA PER LO SPORT LIVE</vt:lpstr>
      <vt:lpstr>IL NUMERO DI ATTI MEDI PER PIRATA TORNA AI  LIVELLI PRE-PANDEMIA, ECCETTO PER I FILM</vt:lpstr>
      <vt:lpstr>CALA IL NUMERO TOTALE DI ATTI ILLECITI, SOPRATTUTTO PER FILM E SERIE; IN CONTROTENDENZA LO SPORT LIVE</vt:lpstr>
      <vt:lpstr>in flessione L’incidenza di quasi tutte le  tipologie di pirateria, AD ECCEZIONE DELLE IPTV illecite</vt:lpstr>
      <vt:lpstr>Presentazione standard di PowerPoint</vt:lpstr>
      <vt:lpstr>IN CALO LA Popolarità DI APP di messaggistica e social network per veicolare  contenuti illeciti</vt:lpstr>
      <vt:lpstr>Presentazione standard di PowerPoint</vt:lpstr>
      <vt:lpstr>FRUIZIONI illecite: SI CONFERMANO IN CRESCITA, ma SOLO 1 FRUITORE su 5 POSSIEDE OGGI un abbonamento (meno che in quarantena)</vt:lpstr>
      <vt:lpstr>Iptv illecite: 1 fruitore su 2 ne è venuto a conoscenza tramite parenti o amici</vt:lpstr>
      <vt:lpstr>Iptv illecite: la consapevolezza del reato  Tra I fruitori SI CONFERMA Più BASSA VS 2019</vt:lpstr>
      <vt:lpstr>Illegalità E PERSEGUIBILITà</vt:lpstr>
      <vt:lpstr>AUMENTA la consapevolezza di illegalità ANCHE TRA I PIRATI STESSI</vt:lpstr>
      <vt:lpstr>E AUMENTA ANCHE LA PERCEZIONE DELLA GRAVITà DEL FENOMENO</vt:lpstr>
      <vt:lpstr>DIMINUISCE, TUTTAVIA, la probabilità percepita di essere scoperti e puniti </vt:lpstr>
      <vt:lpstr>SITI OSCURATI</vt:lpstr>
      <vt:lpstr>SITI BLOCCATI O OSCURATI: IL 37% DEI PIRATI VI è ENTRATO IN CONTATTO</vt:lpstr>
      <vt:lpstr>CONCLUSIONI</vt:lpstr>
      <vt:lpstr>IN SINTESI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Carette</dc:creator>
  <cp:lastModifiedBy>Silvia Bajoni</cp:lastModifiedBy>
  <cp:revision>1551</cp:revision>
  <dcterms:created xsi:type="dcterms:W3CDTF">2019-04-23T08:35:40Z</dcterms:created>
  <dcterms:modified xsi:type="dcterms:W3CDTF">2021-07-09T10:41:35Z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